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85"/>
  </p:notesMasterIdLst>
  <p:sldIdLst>
    <p:sldId id="373" r:id="rId2"/>
    <p:sldId id="374" r:id="rId3"/>
    <p:sldId id="375" r:id="rId4"/>
    <p:sldId id="376" r:id="rId5"/>
    <p:sldId id="377" r:id="rId6"/>
    <p:sldId id="378" r:id="rId7"/>
    <p:sldId id="379" r:id="rId8"/>
    <p:sldId id="380" r:id="rId9"/>
    <p:sldId id="381" r:id="rId10"/>
    <p:sldId id="382" r:id="rId11"/>
    <p:sldId id="383" r:id="rId12"/>
    <p:sldId id="384" r:id="rId13"/>
    <p:sldId id="385" r:id="rId14"/>
    <p:sldId id="386" r:id="rId15"/>
    <p:sldId id="387" r:id="rId16"/>
    <p:sldId id="388" r:id="rId17"/>
    <p:sldId id="389" r:id="rId18"/>
    <p:sldId id="390" r:id="rId19"/>
    <p:sldId id="391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0" r:id="rId29"/>
    <p:sldId id="401" r:id="rId30"/>
    <p:sldId id="402" r:id="rId31"/>
    <p:sldId id="403" r:id="rId32"/>
    <p:sldId id="404" r:id="rId33"/>
    <p:sldId id="405" r:id="rId34"/>
    <p:sldId id="406" r:id="rId35"/>
    <p:sldId id="407" r:id="rId36"/>
    <p:sldId id="408" r:id="rId37"/>
    <p:sldId id="409" r:id="rId38"/>
    <p:sldId id="410" r:id="rId39"/>
    <p:sldId id="411" r:id="rId40"/>
    <p:sldId id="412" r:id="rId41"/>
    <p:sldId id="413" r:id="rId42"/>
    <p:sldId id="414" r:id="rId43"/>
    <p:sldId id="415" r:id="rId44"/>
    <p:sldId id="416" r:id="rId45"/>
    <p:sldId id="417" r:id="rId46"/>
    <p:sldId id="418" r:id="rId47"/>
    <p:sldId id="419" r:id="rId48"/>
    <p:sldId id="420" r:id="rId49"/>
    <p:sldId id="421" r:id="rId50"/>
    <p:sldId id="422" r:id="rId51"/>
    <p:sldId id="423" r:id="rId52"/>
    <p:sldId id="424" r:id="rId53"/>
    <p:sldId id="425" r:id="rId54"/>
    <p:sldId id="426" r:id="rId55"/>
    <p:sldId id="427" r:id="rId56"/>
    <p:sldId id="428" r:id="rId57"/>
    <p:sldId id="429" r:id="rId58"/>
    <p:sldId id="430" r:id="rId59"/>
    <p:sldId id="431" r:id="rId60"/>
    <p:sldId id="432" r:id="rId61"/>
    <p:sldId id="433" r:id="rId62"/>
    <p:sldId id="434" r:id="rId63"/>
    <p:sldId id="435" r:id="rId64"/>
    <p:sldId id="436" r:id="rId65"/>
    <p:sldId id="437" r:id="rId66"/>
    <p:sldId id="438" r:id="rId67"/>
    <p:sldId id="439" r:id="rId68"/>
    <p:sldId id="440" r:id="rId69"/>
    <p:sldId id="441" r:id="rId70"/>
    <p:sldId id="442" r:id="rId71"/>
    <p:sldId id="443" r:id="rId72"/>
    <p:sldId id="444" r:id="rId73"/>
    <p:sldId id="445" r:id="rId74"/>
    <p:sldId id="446" r:id="rId75"/>
    <p:sldId id="447" r:id="rId76"/>
    <p:sldId id="448" r:id="rId77"/>
    <p:sldId id="449" r:id="rId78"/>
    <p:sldId id="450" r:id="rId79"/>
    <p:sldId id="451" r:id="rId80"/>
    <p:sldId id="452" r:id="rId81"/>
    <p:sldId id="453" r:id="rId82"/>
    <p:sldId id="454" r:id="rId83"/>
    <p:sldId id="455" r:id="rId84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72" d="100"/>
          <a:sy n="72" d="100"/>
        </p:scale>
        <p:origin x="138" y="66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217614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21389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738152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46134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5944055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22350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389207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3561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431602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321952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2136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58467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0140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714008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306015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138524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042742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746014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315330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11746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63096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8623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579464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117464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0031390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236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511762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71936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66610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1010752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843297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944367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260417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91602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120871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7142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404210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4469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202973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472877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5085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3496082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59983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539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8157700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655639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656166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727677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95587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484146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170375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5275992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97319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788337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338818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176535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214415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817155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2032826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84015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959854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9783936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5627094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757418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87239758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772711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144984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22402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16830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180741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4606738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82457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663314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0664391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94256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3529790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61138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0755743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464630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6713570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105786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846257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614919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9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4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3</a:t>
            </a:r>
            <a:r>
              <a:rPr lang="ko-KR" altLang="en-US" sz="4000" dirty="0"/>
              <a:t>장</a:t>
            </a:r>
            <a:r>
              <a:rPr lang="en-US" altLang="ko-KR" sz="4000" dirty="0"/>
              <a:t> </a:t>
            </a:r>
            <a:r>
              <a:rPr lang="ko-KR" altLang="en-US" sz="4000" dirty="0"/>
              <a:t>변수</a:t>
            </a:r>
            <a:r>
              <a:rPr lang="en-US" altLang="ko-KR" sz="4000" dirty="0"/>
              <a:t>, </a:t>
            </a:r>
            <a:r>
              <a:rPr lang="ko-KR" altLang="en-US" sz="4000" dirty="0" err="1"/>
              <a:t>자료형</a:t>
            </a:r>
            <a:r>
              <a:rPr lang="en-US" altLang="ko-KR" sz="4000" dirty="0"/>
              <a:t>, </a:t>
            </a:r>
            <a:r>
              <a:rPr lang="ko-KR" altLang="en-US" sz="4000" dirty="0"/>
              <a:t>연산자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321434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 err="1">
                <a:latin typeface="+mj-ea"/>
                <a:ea typeface="+mj-ea"/>
              </a:rPr>
              <a:t>식별자와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ko-KR" altLang="en-US" b="1" dirty="0" err="1">
                <a:latin typeface="+mj-ea"/>
                <a:ea typeface="+mj-ea"/>
              </a:rPr>
              <a:t>예약어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변수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 err="1">
                <a:latin typeface="+mj-ea"/>
                <a:ea typeface="+mj-ea"/>
              </a:rPr>
              <a:t>자료형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연산과 형 변환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>
                <a:latin typeface="+mj-ea"/>
                <a:ea typeface="+mj-ea"/>
              </a:rPr>
              <a:t>연산자와 수식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</a:t>
            </a:r>
            <a:r>
              <a:rPr lang="ko-KR" altLang="en-US" b="1" dirty="0">
                <a:latin typeface="+mj-ea"/>
                <a:ea typeface="+mj-ea"/>
              </a:rPr>
              <a:t>연산자의 우선순위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7 </a:t>
            </a:r>
            <a:r>
              <a:rPr lang="ko-KR" altLang="en-US" b="1" dirty="0">
                <a:latin typeface="+mj-ea"/>
                <a:ea typeface="+mj-ea"/>
              </a:rPr>
              <a:t>문자열 </a:t>
            </a:r>
            <a:r>
              <a:rPr lang="en-US" altLang="ko-KR" b="1" dirty="0">
                <a:latin typeface="+mj-ea"/>
                <a:ea typeface="+mj-ea"/>
              </a:rPr>
              <a:t>String</a:t>
            </a:r>
          </a:p>
        </p:txBody>
      </p:sp>
    </p:spTree>
    <p:extLst>
      <p:ext uri="{BB962C8B-B14F-4D97-AF65-F5344CB8AC3E}">
        <p14:creationId xmlns:p14="http://schemas.microsoft.com/office/powerpoint/2010/main" val="109737093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메모리에 저장된 변수의 값 변화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52 page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624" y="1844823"/>
            <a:ext cx="4896544" cy="42576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변수의 선언과 사용</a:t>
            </a:r>
          </a:p>
        </p:txBody>
      </p:sp>
      <p:sp>
        <p:nvSpPr>
          <p:cNvPr id="14" name="제목 5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</p:spTree>
    <p:extLst>
      <p:ext uri="{BB962C8B-B14F-4D97-AF65-F5344CB8AC3E}">
        <p14:creationId xmlns:p14="http://schemas.microsoft.com/office/powerpoint/2010/main" val="12856054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자료형</a:t>
            </a:r>
            <a:r>
              <a:rPr lang="en-US" altLang="ko-KR" dirty="0"/>
              <a:t>(Data Type)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변수가 가질 수 있는 값의 형태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일상 생활에서의 </a:t>
            </a:r>
            <a:r>
              <a:rPr lang="ko-KR" altLang="en-US" dirty="0" err="1"/>
              <a:t>자료형</a:t>
            </a:r>
            <a:r>
              <a:rPr lang="en-US" altLang="ko-KR" dirty="0"/>
              <a:t>? </a:t>
            </a:r>
            <a:r>
              <a:rPr lang="ko-KR" altLang="en-US" dirty="0"/>
              <a:t>그릇마다 담을 수 있는 자료</a:t>
            </a:r>
            <a:r>
              <a:rPr lang="en-US" altLang="ko-KR" dirty="0"/>
              <a:t>(</a:t>
            </a:r>
            <a:r>
              <a:rPr lang="ko-KR" altLang="en-US" dirty="0"/>
              <a:t>데이터</a:t>
            </a:r>
            <a:r>
              <a:rPr lang="en-US" altLang="ko-KR" dirty="0"/>
              <a:t>)</a:t>
            </a:r>
            <a:r>
              <a:rPr lang="ko-KR" altLang="en-US" dirty="0"/>
              <a:t>가 다르다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04728" y="2924944"/>
            <a:ext cx="3220021" cy="28692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45950172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72680" y="1988839"/>
            <a:ext cx="5112568" cy="43501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</a:t>
            </a:r>
            <a:r>
              <a:rPr lang="ko-KR" altLang="en-US" dirty="0" err="1"/>
              <a:t>자료형은</a:t>
            </a:r>
            <a:r>
              <a:rPr lang="ko-KR" altLang="en-US" dirty="0"/>
              <a:t> 크게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8</a:t>
            </a:r>
            <a:r>
              <a:rPr lang="ko-KR" altLang="en-US" dirty="0"/>
              <a:t>가지와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가지로 구분된다</a:t>
            </a:r>
            <a:r>
              <a:rPr lang="en-US" altLang="ko-KR" dirty="0"/>
              <a:t>(7</a:t>
            </a:r>
            <a:r>
              <a:rPr lang="ko-KR" altLang="en-US" dirty="0"/>
              <a:t>장 이후 설명</a:t>
            </a:r>
            <a:r>
              <a:rPr lang="en-US" altLang="ko-KR" dirty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7" name="직사각형 6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53 page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815077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자료형의</a:t>
            </a:r>
            <a:r>
              <a:rPr lang="ko-KR" altLang="en-US" dirty="0"/>
              <a:t> 차이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기본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값을 가진다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참조 </a:t>
            </a:r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참조</a:t>
            </a:r>
            <a:r>
              <a:rPr lang="en-US" altLang="ko-KR" dirty="0"/>
              <a:t>(</a:t>
            </a:r>
            <a:r>
              <a:rPr lang="ko-KR" altLang="en-US" dirty="0"/>
              <a:t>주소</a:t>
            </a:r>
            <a:r>
              <a:rPr lang="en-US" altLang="ko-KR" dirty="0"/>
              <a:t>)</a:t>
            </a:r>
            <a:r>
              <a:rPr lang="ko-KR" altLang="en-US" dirty="0"/>
              <a:t>를 가진다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기본 </a:t>
            </a:r>
            <a:r>
              <a:rPr lang="ko-KR" altLang="en-US" dirty="0" err="1"/>
              <a:t>자료형과</a:t>
            </a:r>
            <a:r>
              <a:rPr lang="ko-KR" altLang="en-US" dirty="0"/>
              <a:t> 참조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587" y="3200400"/>
            <a:ext cx="9036467" cy="2930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7409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정수형 </a:t>
            </a:r>
            <a:r>
              <a:rPr lang="en-US" altLang="ko-KR" dirty="0"/>
              <a:t>: 5</a:t>
            </a:r>
            <a:r>
              <a:rPr lang="ko-KR" altLang="en-US" dirty="0"/>
              <a:t>가지</a:t>
            </a:r>
            <a:r>
              <a:rPr lang="en-US" altLang="ko-KR" dirty="0"/>
              <a:t>(byte, short, </a:t>
            </a:r>
            <a:r>
              <a:rPr lang="en-US" altLang="ko-KR" dirty="0" err="1"/>
              <a:t>int</a:t>
            </a:r>
            <a:r>
              <a:rPr lang="en-US" altLang="ko-KR" dirty="0"/>
              <a:t>, long, char)</a:t>
            </a:r>
            <a:r>
              <a:rPr lang="ko-KR" altLang="en-US" dirty="0"/>
              <a:t> 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916832"/>
            <a:ext cx="6982569" cy="37944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06419938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수치</a:t>
            </a:r>
            <a:r>
              <a:rPr lang="en-US" altLang="ko-KR" dirty="0"/>
              <a:t> </a:t>
            </a:r>
            <a:r>
              <a:rPr lang="ko-KR" altLang="en-US" dirty="0"/>
              <a:t>정수형 </a:t>
            </a:r>
            <a:r>
              <a:rPr lang="en-US" altLang="ko-KR" dirty="0"/>
              <a:t>: 4</a:t>
            </a:r>
            <a:r>
              <a:rPr lang="ko-KR" altLang="en-US" dirty="0"/>
              <a:t>가지</a:t>
            </a:r>
            <a:r>
              <a:rPr lang="en-US" altLang="ko-KR" dirty="0"/>
              <a:t>(byte, short, </a:t>
            </a:r>
            <a:r>
              <a:rPr lang="en-US" altLang="ko-KR" dirty="0" err="1"/>
              <a:t>int</a:t>
            </a:r>
            <a:r>
              <a:rPr lang="en-US" altLang="ko-KR" dirty="0"/>
              <a:t>, long)   </a:t>
            </a:r>
            <a:r>
              <a:rPr lang="ko-KR" altLang="en-US" dirty="0"/>
              <a:t>예제 </a:t>
            </a:r>
            <a:r>
              <a:rPr lang="en-US" altLang="ko-KR" dirty="0"/>
              <a:t>3.2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자바에서 정수는 묵시적으로 </a:t>
            </a:r>
            <a:r>
              <a:rPr lang="en-US" altLang="ko-KR" dirty="0" err="1"/>
              <a:t>int</a:t>
            </a:r>
            <a:r>
              <a:rPr lang="ko-KR" altLang="en-US" dirty="0"/>
              <a:t>로 취급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94644" y="2305078"/>
            <a:ext cx="5904656" cy="4263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57056" y="5589240"/>
            <a:ext cx="4179590" cy="1101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193543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3.3 : </a:t>
            </a:r>
            <a:r>
              <a:rPr lang="ko-KR" altLang="en-US" dirty="0"/>
              <a:t>값의 범위를 벗어나면 오류 발생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1772816"/>
            <a:ext cx="6840760" cy="3243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308978" y="4221088"/>
            <a:ext cx="6404439" cy="2022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519138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3.4 </a:t>
            </a:r>
            <a:r>
              <a:rPr lang="en-US" altLang="ko-KR" sz="1800" dirty="0"/>
              <a:t>: </a:t>
            </a:r>
            <a:r>
              <a:rPr lang="ko-KR" altLang="en-US" sz="1600" dirty="0"/>
              <a:t>값의 범위를 벗어난 값을 강제 형 변환 하면 배정이 가능하다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결과는</a:t>
            </a:r>
            <a:r>
              <a:rPr lang="en-US" altLang="ko-KR" sz="1600" dirty="0"/>
              <a:t>?</a:t>
            </a:r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1981200"/>
            <a:ext cx="6120680" cy="45658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3809981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3.4 </a:t>
            </a:r>
            <a:r>
              <a:rPr lang="en-US" altLang="ko-KR" sz="1800" dirty="0"/>
              <a:t>: </a:t>
            </a:r>
            <a:r>
              <a:rPr lang="ko-KR" altLang="en-US" sz="1600" dirty="0"/>
              <a:t>값의 범위를 벗어난 값을 강제 형 변환 하면 배정이 가능하다</a:t>
            </a:r>
            <a:r>
              <a:rPr lang="en-US" altLang="ko-KR" sz="1600" dirty="0"/>
              <a:t>. </a:t>
            </a:r>
            <a:r>
              <a:rPr lang="ko-KR" altLang="en-US" sz="1600" dirty="0"/>
              <a:t>그러나 결과는</a:t>
            </a:r>
            <a:r>
              <a:rPr lang="en-US" altLang="ko-KR" sz="1600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sz="1400" dirty="0"/>
              <a:t>이유는</a:t>
            </a:r>
            <a:r>
              <a:rPr lang="en-US" altLang="ko-KR" sz="1400" dirty="0"/>
              <a:t>?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2492896"/>
            <a:ext cx="8908420" cy="2592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61954904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예제 </a:t>
            </a:r>
            <a:r>
              <a:rPr lang="en-US" altLang="ko-KR" dirty="0"/>
              <a:t>3.5 </a:t>
            </a:r>
            <a:r>
              <a:rPr lang="en-US" altLang="ko-KR" sz="1800" dirty="0"/>
              <a:t>: 8</a:t>
            </a:r>
            <a:r>
              <a:rPr lang="ko-KR" altLang="en-US" sz="1800" dirty="0"/>
              <a:t>진수와 </a:t>
            </a:r>
            <a:r>
              <a:rPr lang="en-US" altLang="ko-KR" sz="1800" dirty="0"/>
              <a:t>16</a:t>
            </a:r>
            <a:r>
              <a:rPr lang="ko-KR" altLang="en-US" sz="1800" dirty="0"/>
              <a:t>진수 사용 가능</a:t>
            </a:r>
            <a:r>
              <a:rPr lang="en-US" altLang="ko-KR" sz="1800" dirty="0"/>
              <a:t>. </a:t>
            </a:r>
            <a:r>
              <a:rPr lang="ko-KR" altLang="en-US" sz="1800" dirty="0"/>
              <a:t>정수 앞에 숫자 </a:t>
            </a:r>
            <a:r>
              <a:rPr lang="en-US" altLang="ko-KR" sz="1800" dirty="0"/>
              <a:t>0</a:t>
            </a:r>
            <a:r>
              <a:rPr lang="ko-KR" altLang="en-US" sz="1800" dirty="0"/>
              <a:t>과 </a:t>
            </a:r>
            <a:r>
              <a:rPr lang="en-US" altLang="ko-KR" sz="1800" dirty="0"/>
              <a:t>0x</a:t>
            </a:r>
            <a:r>
              <a:rPr lang="ko-KR" altLang="en-US" sz="1800" dirty="0"/>
              <a:t>를 사용하여 진법 표시</a:t>
            </a:r>
            <a:endParaRPr lang="en-US" altLang="ko-KR" sz="1800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18158"/>
            <a:ext cx="6547152" cy="5048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209800"/>
            <a:ext cx="2925608" cy="2495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590800" y="1973070"/>
            <a:ext cx="19050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LiteralTest.java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69141067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/>
              <a:t>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40768"/>
            <a:ext cx="9220200" cy="5136232"/>
          </a:xfrm>
        </p:spPr>
        <p:txBody>
          <a:bodyPr/>
          <a:lstStyle/>
          <a:p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예약어를</a:t>
            </a:r>
            <a:r>
              <a:rPr lang="ko-KR" altLang="en-US" dirty="0"/>
              <a:t> 알아보고 사용 관례에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변수의 의미와 </a:t>
            </a:r>
            <a:r>
              <a:rPr lang="ko-KR" altLang="en-US" dirty="0" err="1"/>
              <a:t>변수명을</a:t>
            </a:r>
            <a:r>
              <a:rPr lang="ko-KR" altLang="en-US" dirty="0"/>
              <a:t> 지정하는 방법에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자료형의</a:t>
            </a:r>
            <a:r>
              <a:rPr lang="ko-KR" altLang="en-US" dirty="0"/>
              <a:t> 종류와 사용 방법을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연산의 의미와 서로 다른 </a:t>
            </a:r>
            <a:r>
              <a:rPr lang="ko-KR" altLang="en-US" dirty="0" err="1"/>
              <a:t>자료형</a:t>
            </a:r>
            <a:r>
              <a:rPr lang="ko-KR" altLang="en-US" dirty="0"/>
              <a:t> 간의 형 변환에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다양한 연산자들의 사용 방법에 관해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수식에서 사용된 연산자의 우선순위에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문자열과의 사용 방법에 관해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9252736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문자 정수형 </a:t>
            </a:r>
            <a:r>
              <a:rPr lang="en-US" altLang="ko-KR" dirty="0"/>
              <a:t>: </a:t>
            </a:r>
            <a:r>
              <a:rPr lang="ko-KR" altLang="en-US" dirty="0"/>
              <a:t>하나의 문자를 나타낼 수 있는 </a:t>
            </a:r>
            <a:r>
              <a:rPr lang="en-US" altLang="ko-KR" dirty="0"/>
              <a:t>char</a:t>
            </a:r>
            <a:r>
              <a:rPr lang="ko-KR" altLang="en-US" dirty="0"/>
              <a:t>형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sz="1400" dirty="0"/>
              <a:t>자바의 문자는 </a:t>
            </a:r>
            <a:r>
              <a:rPr lang="en-US" altLang="ko-KR" sz="1400" dirty="0"/>
              <a:t>16</a:t>
            </a:r>
            <a:r>
              <a:rPr lang="ko-KR" altLang="en-US" sz="1400" dirty="0"/>
              <a:t>비트 유니코드로 구성</a:t>
            </a:r>
            <a:endParaRPr lang="en-US" altLang="ko-KR" sz="1400" dirty="0"/>
          </a:p>
          <a:p>
            <a:pPr lvl="1">
              <a:lnSpc>
                <a:spcPct val="125000"/>
              </a:lnSpc>
            </a:pP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276872"/>
            <a:ext cx="7065786" cy="3768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6412117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하나의 문자를 나타내기 위해 하나의 따옴표</a:t>
            </a:r>
            <a:r>
              <a:rPr lang="en-US" altLang="ko-KR" dirty="0"/>
              <a:t>(‘ ‘)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대문자 </a:t>
            </a:r>
            <a:r>
              <a:rPr lang="en-US" altLang="ko-KR" dirty="0"/>
              <a:t>‘A’</a:t>
            </a:r>
            <a:r>
              <a:rPr lang="ko-KR" altLang="en-US" dirty="0"/>
              <a:t>를 표시하는 방법 </a:t>
            </a:r>
            <a:r>
              <a:rPr lang="en-US" altLang="ko-KR" dirty="0"/>
              <a:t>: </a:t>
            </a:r>
            <a:r>
              <a:rPr lang="ko-KR" altLang="en-US" dirty="0"/>
              <a:t>문자</a:t>
            </a:r>
            <a:r>
              <a:rPr lang="en-US" altLang="ko-KR" dirty="0"/>
              <a:t>, 10</a:t>
            </a:r>
            <a:r>
              <a:rPr lang="ko-KR" altLang="en-US" dirty="0"/>
              <a:t>진수</a:t>
            </a:r>
            <a:r>
              <a:rPr lang="en-US" altLang="ko-KR" dirty="0"/>
              <a:t>, 8</a:t>
            </a:r>
            <a:r>
              <a:rPr lang="ko-KR" altLang="en-US" dirty="0"/>
              <a:t>진수</a:t>
            </a:r>
            <a:r>
              <a:rPr lang="en-US" altLang="ko-KR" dirty="0"/>
              <a:t>, 16</a:t>
            </a:r>
            <a:r>
              <a:rPr lang="ko-KR" altLang="en-US" dirty="0"/>
              <a:t>진수</a:t>
            </a:r>
            <a:r>
              <a:rPr lang="en-US" altLang="ko-KR" dirty="0"/>
              <a:t>, </a:t>
            </a:r>
            <a:r>
              <a:rPr lang="ko-KR" altLang="en-US" dirty="0"/>
              <a:t>유니코드로 표현 가능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68624" y="2564904"/>
            <a:ext cx="4938117" cy="19635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70898860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문자형 예제 </a:t>
            </a:r>
            <a:r>
              <a:rPr lang="en-US" altLang="ko-KR" dirty="0"/>
              <a:t>3.6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0100" y="1866539"/>
            <a:ext cx="5760640" cy="46104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820666" y="5805264"/>
            <a:ext cx="6085334" cy="927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294590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 err="1"/>
              <a:t>역슬래시</a:t>
            </a:r>
            <a:r>
              <a:rPr lang="ko-KR" altLang="en-US" dirty="0"/>
              <a:t>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916832"/>
            <a:ext cx="6842440" cy="37444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1792166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/>
              <a:t>예제 </a:t>
            </a:r>
            <a:r>
              <a:rPr lang="en-US" altLang="ko-KR" dirty="0"/>
              <a:t>3.7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685800" y="1798365"/>
            <a:ext cx="5544616" cy="4536504"/>
            <a:chOff x="1136576" y="1772816"/>
            <a:chExt cx="4986535" cy="4033352"/>
          </a:xfrm>
        </p:grpSpPr>
        <p:pic>
          <p:nvPicPr>
            <p:cNvPr id="19459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36576" y="2668236"/>
              <a:ext cx="4986535" cy="31379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9458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08584" y="1772816"/>
              <a:ext cx="4680520" cy="10637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97016" y="1700808"/>
            <a:ext cx="4597351" cy="10428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601765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특수 문자 표기 </a:t>
            </a:r>
            <a:r>
              <a:rPr lang="en-US" altLang="ko-KR" dirty="0"/>
              <a:t>: </a:t>
            </a:r>
            <a:r>
              <a:rPr lang="ko-KR" altLang="en-US" dirty="0"/>
              <a:t>예제 </a:t>
            </a:r>
            <a:r>
              <a:rPr lang="en-US" altLang="ko-KR" dirty="0"/>
              <a:t>3.8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/>
              <a:t>정수형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471570" y="1772816"/>
            <a:ext cx="6929702" cy="4320480"/>
            <a:chOff x="471570" y="1772816"/>
            <a:chExt cx="5804711" cy="3210687"/>
          </a:xfrm>
        </p:grpSpPr>
        <p:pic>
          <p:nvPicPr>
            <p:cNvPr id="2048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71570" y="2967279"/>
              <a:ext cx="5731350" cy="20162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48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60512" y="1772816"/>
              <a:ext cx="5715769" cy="128641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70568" y="5085184"/>
            <a:ext cx="6135432" cy="13872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6348680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실수형</a:t>
            </a:r>
            <a:endParaRPr lang="en-US" altLang="ko-KR" dirty="0"/>
          </a:p>
          <a:p>
            <a:pPr lvl="1"/>
            <a:r>
              <a:rPr lang="ko-KR" altLang="en-US" dirty="0"/>
              <a:t>부호와 지수</a:t>
            </a:r>
            <a:r>
              <a:rPr lang="en-US" altLang="ko-KR" dirty="0"/>
              <a:t>(exponential)</a:t>
            </a:r>
            <a:r>
              <a:rPr lang="ko-KR" altLang="en-US" dirty="0"/>
              <a:t>부분</a:t>
            </a:r>
            <a:r>
              <a:rPr lang="en-US" altLang="ko-KR" dirty="0"/>
              <a:t>, </a:t>
            </a:r>
            <a:r>
              <a:rPr lang="ko-KR" altLang="en-US" dirty="0"/>
              <a:t>가수</a:t>
            </a:r>
            <a:r>
              <a:rPr lang="en-US" altLang="ko-KR" dirty="0"/>
              <a:t>(mantissa)</a:t>
            </a:r>
            <a:r>
              <a:rPr lang="ko-KR" altLang="en-US" dirty="0"/>
              <a:t>부분으로 구성</a:t>
            </a:r>
            <a:endParaRPr lang="en-US" altLang="ko-KR" dirty="0"/>
          </a:p>
          <a:p>
            <a:pPr lvl="1"/>
            <a:r>
              <a:rPr lang="ko-KR" altLang="en-US" dirty="0"/>
              <a:t>저장할 수 있는 크기에 따라  </a:t>
            </a:r>
            <a:r>
              <a:rPr lang="en-US" altLang="ko-KR" dirty="0"/>
              <a:t>float</a:t>
            </a:r>
            <a:r>
              <a:rPr lang="ko-KR" altLang="en-US" dirty="0"/>
              <a:t>형과 </a:t>
            </a:r>
            <a:r>
              <a:rPr lang="en-US" altLang="ko-KR" dirty="0"/>
              <a:t>double</a:t>
            </a:r>
            <a:r>
              <a:rPr lang="ko-KR" altLang="en-US" dirty="0"/>
              <a:t>형으로 구분</a:t>
            </a:r>
            <a:endParaRPr lang="en-US" altLang="ko-KR" dirty="0"/>
          </a:p>
          <a:p>
            <a:pPr lvl="1"/>
            <a:r>
              <a:rPr lang="ko-KR" altLang="en-US" dirty="0"/>
              <a:t>묵시적</a:t>
            </a:r>
            <a:r>
              <a:rPr lang="en-US" altLang="ko-KR" dirty="0"/>
              <a:t>(default) </a:t>
            </a:r>
            <a:r>
              <a:rPr lang="ko-KR" altLang="en-US" dirty="0" err="1"/>
              <a:t>데이터형은</a:t>
            </a:r>
            <a:r>
              <a:rPr lang="ko-KR" altLang="en-US" dirty="0"/>
              <a:t> </a:t>
            </a:r>
            <a:r>
              <a:rPr lang="en-US" altLang="ko-KR" dirty="0"/>
              <a:t>double</a:t>
            </a:r>
            <a:r>
              <a:rPr lang="ko-KR" altLang="en-US" dirty="0"/>
              <a:t>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58 page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3" y="3068960"/>
            <a:ext cx="8029385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910719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실수형</a:t>
            </a:r>
            <a:r>
              <a:rPr lang="ko-KR" altLang="en-US" dirty="0"/>
              <a:t> </a:t>
            </a:r>
            <a:r>
              <a:rPr lang="en-US" altLang="ko-KR" dirty="0"/>
              <a:t>: float</a:t>
            </a:r>
            <a:r>
              <a:rPr lang="ko-KR" altLang="en-US" dirty="0"/>
              <a:t>를 사용하려면 반드시 </a:t>
            </a:r>
            <a:r>
              <a:rPr lang="en-US" altLang="ko-KR" dirty="0"/>
              <a:t>f</a:t>
            </a:r>
            <a:r>
              <a:rPr lang="ko-KR" altLang="en-US" dirty="0"/>
              <a:t>를 붙여야 한다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sp>
        <p:nvSpPr>
          <p:cNvPr id="8" name="직사각형 7"/>
          <p:cNvSpPr/>
          <p:nvPr/>
        </p:nvSpPr>
        <p:spPr>
          <a:xfrm>
            <a:off x="8668512" y="6175248"/>
            <a:ext cx="101822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58 page</a:t>
            </a:r>
            <a:endParaRPr lang="ko-KR" altLang="en-US" dirty="0"/>
          </a:p>
        </p:txBody>
      </p:sp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1988840"/>
            <a:ext cx="5836518" cy="12341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022052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3.9</a:t>
            </a:r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실수형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624053" y="1844824"/>
            <a:ext cx="5974168" cy="4028921"/>
            <a:chOff x="624053" y="1844824"/>
            <a:chExt cx="5974168" cy="4028921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24053" y="4221088"/>
              <a:ext cx="5874445" cy="165265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844824"/>
              <a:ext cx="5893693" cy="25662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48944" y="5157192"/>
            <a:ext cx="4957391" cy="147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5843847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논리형 변수 </a:t>
            </a:r>
            <a:r>
              <a:rPr lang="en-US" altLang="ko-KR" dirty="0"/>
              <a:t>: </a:t>
            </a:r>
            <a:r>
              <a:rPr lang="ko-KR" altLang="en-US" dirty="0"/>
              <a:t>참</a:t>
            </a:r>
            <a:r>
              <a:rPr lang="en-US" altLang="ko-KR" dirty="0"/>
              <a:t>(true) </a:t>
            </a:r>
            <a:r>
              <a:rPr lang="ko-KR" altLang="en-US" dirty="0"/>
              <a:t>또는 거짓</a:t>
            </a:r>
            <a:r>
              <a:rPr lang="en-US" altLang="ko-KR" dirty="0"/>
              <a:t>(false)</a:t>
            </a:r>
            <a:r>
              <a:rPr lang="ko-KR" altLang="en-US" dirty="0"/>
              <a:t>을 저장하는 변수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3-4 </a:t>
            </a:r>
            <a:r>
              <a:rPr lang="ko-KR" altLang="en-US" dirty="0"/>
              <a:t>논리형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4528" y="1844824"/>
            <a:ext cx="6833989" cy="4041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5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32920" y="5229200"/>
            <a:ext cx="5307906" cy="12016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5087846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자바에서 </a:t>
            </a:r>
            <a:r>
              <a:rPr lang="ko-KR" altLang="en-US" dirty="0" err="1"/>
              <a:t>식별자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/>
              <a:t>상수</a:t>
            </a:r>
            <a:r>
              <a:rPr lang="en-US" altLang="ko-KR" dirty="0"/>
              <a:t>, </a:t>
            </a:r>
            <a:r>
              <a:rPr lang="ko-KR" altLang="en-US" dirty="0" err="1"/>
              <a:t>메소드</a:t>
            </a:r>
            <a:r>
              <a:rPr lang="en-US" altLang="ko-KR" dirty="0"/>
              <a:t>, </a:t>
            </a:r>
            <a:r>
              <a:rPr lang="ko-KR" altLang="en-US" dirty="0"/>
              <a:t>배열</a:t>
            </a:r>
            <a:r>
              <a:rPr lang="en-US" altLang="ko-KR" dirty="0"/>
              <a:t>, </a:t>
            </a:r>
            <a:r>
              <a:rPr lang="ko-KR" altLang="en-US" dirty="0"/>
              <a:t>문자열</a:t>
            </a:r>
            <a:r>
              <a:rPr lang="en-US" altLang="ko-KR" dirty="0"/>
              <a:t>, </a:t>
            </a:r>
            <a:r>
              <a:rPr lang="ko-KR" altLang="en-US" dirty="0"/>
              <a:t>사용자가 정의하는 클래스나 </a:t>
            </a:r>
            <a:r>
              <a:rPr lang="ko-KR" altLang="en-US" dirty="0" err="1"/>
              <a:t>메소드</a:t>
            </a:r>
            <a:r>
              <a:rPr lang="ko-KR" altLang="en-US" dirty="0"/>
              <a:t> 등을 구분할 수 있는 이름을 의미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식별자의 사용 원칙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식별자는</a:t>
            </a:r>
            <a:r>
              <a:rPr lang="ko-KR" altLang="en-US" dirty="0"/>
              <a:t> 문자</a:t>
            </a:r>
            <a:r>
              <a:rPr lang="en-US" altLang="ko-KR" dirty="0"/>
              <a:t>, </a:t>
            </a:r>
            <a:r>
              <a:rPr lang="ko-KR" altLang="en-US" dirty="0"/>
              <a:t>숫자</a:t>
            </a:r>
            <a:r>
              <a:rPr lang="en-US" altLang="ko-KR" dirty="0"/>
              <a:t>, </a:t>
            </a:r>
            <a:r>
              <a:rPr lang="ko-KR" altLang="en-US" dirty="0"/>
              <a:t>특수문자</a:t>
            </a:r>
            <a:r>
              <a:rPr lang="en-US" altLang="ko-KR" dirty="0"/>
              <a:t>(_, $)</a:t>
            </a:r>
            <a:r>
              <a:rPr lang="ko-KR" altLang="en-US" dirty="0"/>
              <a:t>로 구성될 수 있다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식별자의 첫 문자는 문자나 특수문자로 시작할 수 있다</a:t>
            </a:r>
            <a:r>
              <a:rPr lang="en-US" altLang="ko-KR" dirty="0"/>
              <a:t>. </a:t>
            </a:r>
            <a:r>
              <a:rPr lang="ko-KR" altLang="en-US" dirty="0"/>
              <a:t>숫자는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식별자로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en-US" altLang="ko-KR" dirty="0"/>
              <a:t>true, false, null</a:t>
            </a:r>
            <a:r>
              <a:rPr lang="ko-KR" altLang="en-US" dirty="0"/>
              <a:t>은 식별자로 사용할 수 없다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 err="1"/>
              <a:t>식별자는</a:t>
            </a:r>
            <a:r>
              <a:rPr lang="ko-KR" altLang="en-US" dirty="0"/>
              <a:t> 길이에 제한을 두지 않는다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같은 문자의 대소문자</a:t>
            </a:r>
            <a:r>
              <a:rPr lang="en-US" altLang="ko-KR" dirty="0"/>
              <a:t>(Sum</a:t>
            </a:r>
            <a:r>
              <a:rPr lang="ko-KR" altLang="en-US" dirty="0"/>
              <a:t>과 </a:t>
            </a:r>
            <a:r>
              <a:rPr lang="en-US" altLang="ko-KR" dirty="0"/>
              <a:t>sum)</a:t>
            </a:r>
            <a:r>
              <a:rPr lang="ko-KR" altLang="en-US" dirty="0"/>
              <a:t>는 서로 다른 식별자로 취급한다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2999404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상수 </a:t>
            </a:r>
            <a:r>
              <a:rPr lang="en-US" altLang="ko-KR" sz="1800" dirty="0"/>
              <a:t>:</a:t>
            </a:r>
            <a:r>
              <a:rPr lang="ko-KR" altLang="en-US" sz="1800" dirty="0"/>
              <a:t> 일반적으로 변하지 않는 값을 저장하는 변수</a:t>
            </a:r>
            <a:endParaRPr lang="en-US" altLang="ko-KR" sz="1800" dirty="0"/>
          </a:p>
          <a:p>
            <a:r>
              <a:rPr lang="ko-KR" altLang="en-US" sz="1800" dirty="0" err="1"/>
              <a:t>리터럴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ko-KR" altLang="en-US" sz="1800" dirty="0"/>
              <a:t>값 자체를 의미</a:t>
            </a:r>
            <a:endParaRPr lang="en-US" altLang="ko-KR" sz="1800" dirty="0"/>
          </a:p>
          <a:p>
            <a:endParaRPr lang="en-US" altLang="ko-KR" sz="1800" dirty="0"/>
          </a:p>
          <a:p>
            <a:r>
              <a:rPr lang="ko-KR" altLang="en-US" sz="1800" dirty="0"/>
              <a:t>상수 선언의 예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124200"/>
            <a:ext cx="6477000" cy="16486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496815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리터럴</a:t>
            </a:r>
            <a:r>
              <a:rPr lang="ko-KR" altLang="en-US" sz="1800" dirty="0"/>
              <a:t> 선언의 예</a:t>
            </a:r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2286000"/>
            <a:ext cx="6953250" cy="35614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6929724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프로그램에서 상수를 사용하는 이유</a:t>
            </a:r>
            <a:endParaRPr lang="en-US" altLang="ko-KR" sz="1800" dirty="0"/>
          </a:p>
          <a:p>
            <a:pPr lvl="1"/>
            <a:r>
              <a:rPr lang="ko-KR" altLang="en-US" sz="1400" dirty="0"/>
              <a:t> </a:t>
            </a:r>
            <a:r>
              <a:rPr lang="en-US" altLang="ko-KR" sz="1400" dirty="0"/>
              <a:t>: </a:t>
            </a:r>
            <a:r>
              <a:rPr lang="ko-KR" altLang="en-US" sz="1400" dirty="0"/>
              <a:t>같은 </a:t>
            </a:r>
            <a:r>
              <a:rPr lang="ko-KR" altLang="en-US" sz="1400" dirty="0" err="1"/>
              <a:t>리터럴이</a:t>
            </a:r>
            <a:r>
              <a:rPr lang="ko-KR" altLang="en-US" sz="1400" dirty="0"/>
              <a:t> 여러 번 사용되는 경우의 효율성을 위해 사용</a:t>
            </a:r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3-5 </a:t>
            </a:r>
            <a:r>
              <a:rPr lang="ko-KR" altLang="en-US" dirty="0"/>
              <a:t>상수와 </a:t>
            </a:r>
            <a:r>
              <a:rPr lang="ko-KR" altLang="en-US" dirty="0" err="1"/>
              <a:t>리터럴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275589"/>
            <a:ext cx="7472363" cy="308990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2423048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출력문</a:t>
            </a:r>
            <a:r>
              <a:rPr lang="ko-KR" altLang="en-US" sz="1800" dirty="0"/>
              <a:t> </a:t>
            </a:r>
            <a:r>
              <a:rPr lang="en-US" altLang="ko-KR" sz="1800" dirty="0"/>
              <a:t>: </a:t>
            </a:r>
            <a:r>
              <a:rPr lang="en-US" altLang="ko-KR" sz="1800" dirty="0" err="1"/>
              <a:t>System.out.printf</a:t>
            </a:r>
            <a:r>
              <a:rPr lang="en-US" altLang="ko-KR" sz="1800" dirty="0"/>
              <a:t>() </a:t>
            </a:r>
            <a:r>
              <a:rPr lang="ko-KR" altLang="en-US" sz="1800" dirty="0"/>
              <a:t>문을 제공</a:t>
            </a:r>
            <a:endParaRPr lang="en-US" altLang="ko-KR" sz="1800" dirty="0"/>
          </a:p>
          <a:p>
            <a:pPr lvl="1"/>
            <a:r>
              <a:rPr lang="en-US" altLang="ko-KR" sz="1400" dirty="0" err="1"/>
              <a:t>printf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출력문은</a:t>
            </a:r>
            <a:r>
              <a:rPr lang="ko-KR" altLang="en-US" sz="1400" dirty="0"/>
              <a:t> </a:t>
            </a:r>
            <a:r>
              <a:rPr lang="en-US" altLang="ko-KR" sz="1400" dirty="0"/>
              <a:t>C</a:t>
            </a:r>
            <a:r>
              <a:rPr lang="ko-KR" altLang="en-US" sz="1400" dirty="0"/>
              <a:t>언어의 출력문과 유사한 형식으로 사용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057400"/>
            <a:ext cx="6657975" cy="1017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3505200"/>
            <a:ext cx="4929188" cy="271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93287804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</a:t>
            </a:r>
            <a:r>
              <a:rPr lang="en-US" altLang="ko-KR" sz="1800" dirty="0"/>
              <a:t> </a:t>
            </a:r>
            <a:r>
              <a:rPr lang="ko-KR" altLang="en-US" sz="1800" dirty="0"/>
              <a:t>지정자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76400"/>
            <a:ext cx="6019800" cy="465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887830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옵션 지정자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pPr lvl="1"/>
            <a:r>
              <a:rPr lang="en-US" altLang="ko-KR" sz="1400" dirty="0" err="1"/>
              <a:t>System.out.printf</a:t>
            </a:r>
            <a:r>
              <a:rPr lang="en-US" altLang="ko-KR" sz="1400" dirty="0"/>
              <a:t>() </a:t>
            </a:r>
            <a:r>
              <a:rPr lang="ko-KR" altLang="en-US" sz="1400" dirty="0"/>
              <a:t>함수는 형식 제어 문자 부분에 일반 문자열을 혼용하여 사용 가능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5738813" cy="20564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0" y="4648200"/>
            <a:ext cx="6577611" cy="16561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966756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정수형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%d, %</a:t>
            </a:r>
            <a:r>
              <a:rPr lang="en-US" altLang="ko-KR" sz="1800" dirty="0" err="1"/>
              <a:t>i</a:t>
            </a:r>
            <a:r>
              <a:rPr lang="en-US" altLang="ko-KR" sz="1800" dirty="0"/>
              <a:t>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673" y="1600200"/>
            <a:ext cx="6765235" cy="4419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3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2957" y="1219200"/>
            <a:ext cx="378135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5354289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정수 </a:t>
            </a:r>
            <a:r>
              <a:rPr lang="ko-KR" altLang="en-US" sz="1800" dirty="0" err="1"/>
              <a:t>리터럴을</a:t>
            </a:r>
            <a:r>
              <a:rPr lang="ko-KR" altLang="en-US" sz="1800" dirty="0"/>
              <a:t>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805139"/>
            <a:ext cx="6784975" cy="4465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76834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err="1"/>
              <a:t>실수형</a:t>
            </a:r>
            <a:r>
              <a:rPr lang="ko-KR" altLang="en-US" sz="1800" dirty="0"/>
              <a:t>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%f, %e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399" y="1752600"/>
            <a:ext cx="5917743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3790894" cy="198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3812600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실수 </a:t>
            </a:r>
            <a:r>
              <a:rPr lang="ko-KR" altLang="en-US" sz="1800" dirty="0" err="1"/>
              <a:t>리터럴을</a:t>
            </a:r>
            <a:r>
              <a:rPr lang="ko-KR" altLang="en-US" sz="1800" dirty="0"/>
              <a:t>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646" y="1765819"/>
            <a:ext cx="6645954" cy="4382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50593134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자바의 </a:t>
            </a:r>
            <a:r>
              <a:rPr lang="ko-KR" altLang="en-US" dirty="0" err="1"/>
              <a:t>예약어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914400" y="1828800"/>
          <a:ext cx="8077200" cy="403859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46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346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abstract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const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finally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interface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short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transient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assert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continue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float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long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static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try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boolean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default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for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native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strictfp*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void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break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goto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new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super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volatile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byte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double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package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switch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while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case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else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implements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private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synchronized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catch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enum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import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protected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this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4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char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extend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instanceof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public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throw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48733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class</a:t>
                      </a:r>
                    </a:p>
                  </a:txBody>
                  <a:tcPr marL="9525" marR="9525" marT="9525" marB="0" anchor="ctr">
                    <a:lnL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final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int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 dirty="0">
                          <a:solidFill>
                            <a:srgbClr val="000000"/>
                          </a:solidFill>
                          <a:latin typeface="맑은 고딕"/>
                        </a:rPr>
                        <a:t>return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b="0" i="0" u="none" strike="noStrike">
                          <a:solidFill>
                            <a:srgbClr val="000000"/>
                          </a:solidFill>
                          <a:latin typeface="맑은 고딕"/>
                        </a:rPr>
                        <a:t>throws</a:t>
                      </a:r>
                    </a:p>
                  </a:txBody>
                  <a:tcPr marL="9525" marR="9525" marT="9525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400" b="0" i="0" u="none" strike="noStrike" dirty="0">
                        <a:solidFill>
                          <a:srgbClr val="000000"/>
                        </a:solidFill>
                        <a:latin typeface="맑은 고딕"/>
                      </a:endParaRPr>
                    </a:p>
                  </a:txBody>
                  <a:tcPr marL="9525" marR="9525" marT="9525" marB="0" anchor="ctr">
                    <a:lnL>
                      <a:noFill/>
                    </a:lnL>
                    <a:lnR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accent3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1875361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문자와 문자열 값의 출력 </a:t>
            </a:r>
            <a:r>
              <a:rPr lang="en-US" altLang="ko-KR" sz="1800" dirty="0"/>
              <a:t>: </a:t>
            </a:r>
            <a:r>
              <a:rPr lang="ko-KR" altLang="en-US" sz="1800" dirty="0"/>
              <a:t>주로 </a:t>
            </a:r>
            <a:r>
              <a:rPr lang="en-US" altLang="ko-KR" sz="1800" dirty="0"/>
              <a:t>%c, %s </a:t>
            </a:r>
            <a:r>
              <a:rPr lang="ko-KR" altLang="en-US" sz="1800" dirty="0"/>
              <a:t>사용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752600"/>
            <a:ext cx="6443663" cy="3940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1447800"/>
            <a:ext cx="1923190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6589128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형식 지정자와 옵션 지정자를 사용하여 문자와</a:t>
            </a:r>
            <a:r>
              <a:rPr lang="en-US" altLang="ko-KR" sz="1800" dirty="0"/>
              <a:t> </a:t>
            </a:r>
            <a:r>
              <a:rPr lang="ko-KR" altLang="en-US" sz="1800" dirty="0"/>
              <a:t>문자열을 출력하는 예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3-6 </a:t>
            </a:r>
            <a:r>
              <a:rPr lang="ko-KR" altLang="en-US" dirty="0"/>
              <a:t>형식 지정자를 사용한 출력 </a:t>
            </a:r>
            <a:r>
              <a:rPr lang="en-US" altLang="ko-KR" dirty="0"/>
              <a:t>: </a:t>
            </a:r>
            <a:r>
              <a:rPr lang="en-US" altLang="ko-KR" dirty="0" err="1"/>
              <a:t>printf</a:t>
            </a:r>
            <a:r>
              <a:rPr lang="en-US" altLang="ko-KR" dirty="0"/>
              <a:t>()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 err="1"/>
              <a:t>자료형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2" name="TextBox 1"/>
          <p:cNvSpPr txBox="1"/>
          <p:nvPr/>
        </p:nvSpPr>
        <p:spPr>
          <a:xfrm>
            <a:off x="4362840" y="5715001"/>
            <a:ext cx="114300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20918"/>
            <a:ext cx="6748463" cy="1513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96451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/>
              <a:t>자바는 묵시적으로 정수 </a:t>
            </a:r>
            <a:r>
              <a:rPr lang="ko-KR" altLang="en-US" sz="1800" dirty="0" err="1"/>
              <a:t>리터럴은</a:t>
            </a:r>
            <a:r>
              <a:rPr lang="ko-KR" altLang="en-US" sz="1800" dirty="0"/>
              <a:t> </a:t>
            </a:r>
            <a:r>
              <a:rPr lang="en-US" altLang="ko-KR" sz="1800" dirty="0" err="1"/>
              <a:t>int</a:t>
            </a:r>
            <a:r>
              <a:rPr lang="en-US" altLang="ko-KR" sz="1800" dirty="0"/>
              <a:t> </a:t>
            </a:r>
            <a:r>
              <a:rPr lang="ko-KR" altLang="en-US" sz="1800" dirty="0"/>
              <a:t>형</a:t>
            </a:r>
            <a:r>
              <a:rPr lang="en-US" altLang="ko-KR" sz="1800" dirty="0"/>
              <a:t>, </a:t>
            </a:r>
            <a:r>
              <a:rPr lang="ko-KR" altLang="en-US" sz="1800" dirty="0"/>
              <a:t>실수 </a:t>
            </a:r>
            <a:r>
              <a:rPr lang="ko-KR" altLang="en-US" sz="1800" dirty="0" err="1"/>
              <a:t>리터럴은</a:t>
            </a:r>
            <a:r>
              <a:rPr lang="ko-KR" altLang="en-US" sz="1800" dirty="0"/>
              <a:t> </a:t>
            </a:r>
            <a:r>
              <a:rPr lang="en-US" altLang="ko-KR" sz="1800" dirty="0" err="1"/>
              <a:t>doubl</a:t>
            </a:r>
            <a:r>
              <a:rPr lang="en-US" altLang="ko-KR" sz="1800" dirty="0"/>
              <a:t> </a:t>
            </a:r>
            <a:r>
              <a:rPr lang="ko-KR" altLang="en-US" sz="1800" dirty="0"/>
              <a:t>형으로 취급 </a:t>
            </a:r>
            <a:endParaRPr lang="en-US" altLang="ko-KR" sz="1800" dirty="0"/>
          </a:p>
          <a:p>
            <a:r>
              <a:rPr lang="ko-KR" altLang="en-US" sz="1800" dirty="0"/>
              <a:t>연산을 수행할 때 두 개의 </a:t>
            </a:r>
            <a:r>
              <a:rPr lang="ko-KR" altLang="en-US" sz="1800" dirty="0" err="1"/>
              <a:t>피연산자가</a:t>
            </a:r>
            <a:r>
              <a:rPr lang="ko-KR" altLang="en-US" sz="1800" dirty="0"/>
              <a:t> 다른 형일 경우 자동으로 확대 형 변환을 수행</a:t>
            </a:r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  <a:p>
            <a:endParaRPr lang="en-US" altLang="ko-KR" sz="1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연산과 </a:t>
            </a:r>
            <a:r>
              <a:rPr lang="ko-KR" altLang="en-US" dirty="0" err="1"/>
              <a:t>자료형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2060848"/>
            <a:ext cx="7969424" cy="695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Box 7"/>
          <p:cNvSpPr txBox="1"/>
          <p:nvPr/>
        </p:nvSpPr>
        <p:spPr>
          <a:xfrm>
            <a:off x="3728864" y="2708920"/>
            <a:ext cx="15728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- </a:t>
            </a:r>
            <a:r>
              <a:rPr lang="ko-KR" altLang="en-US" sz="1100" b="1" dirty="0"/>
              <a:t>확대 형 변환의 순서 </a:t>
            </a:r>
            <a:r>
              <a:rPr lang="en-US" altLang="ko-KR" sz="1100" b="1" dirty="0"/>
              <a:t>-</a:t>
            </a:r>
            <a:endParaRPr lang="ko-KR" altLang="en-US" sz="1100" b="1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48544" y="3068960"/>
            <a:ext cx="7199734" cy="3067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6153135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00200"/>
            <a:ext cx="6172200" cy="4931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연산과 </a:t>
            </a:r>
            <a:r>
              <a:rPr lang="ko-KR" altLang="en-US" dirty="0" err="1"/>
              <a:t>자료형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19600" y="1447800"/>
            <a:ext cx="5053211" cy="14279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1531026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형 변환</a:t>
            </a:r>
            <a:r>
              <a:rPr lang="en-US" altLang="ko-KR" dirty="0"/>
              <a:t>(Casting)</a:t>
            </a:r>
          </a:p>
          <a:p>
            <a:pPr lvl="1"/>
            <a:r>
              <a:rPr lang="ko-KR" altLang="en-US" dirty="0"/>
              <a:t>특정 자료형의 값을 다른 형태의 변수에 배정할 때 발생</a:t>
            </a:r>
            <a:endParaRPr lang="en-US" altLang="ko-KR" dirty="0"/>
          </a:p>
          <a:p>
            <a:pPr lvl="1"/>
            <a:r>
              <a:rPr lang="ko-KR" altLang="en-US" dirty="0"/>
              <a:t>확대</a:t>
            </a:r>
            <a:r>
              <a:rPr lang="en-US" altLang="ko-KR" dirty="0"/>
              <a:t>(widening) </a:t>
            </a:r>
            <a:r>
              <a:rPr lang="ko-KR" altLang="en-US" dirty="0"/>
              <a:t>형 변환과 축소</a:t>
            </a:r>
            <a:r>
              <a:rPr lang="en-US" altLang="ko-KR" dirty="0"/>
              <a:t>(narrowing) </a:t>
            </a:r>
            <a:r>
              <a:rPr lang="ko-KR" altLang="en-US" dirty="0"/>
              <a:t>형 변환으로 구분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확대 형 변환</a:t>
            </a:r>
            <a:endParaRPr lang="en-US" altLang="ko-KR" dirty="0"/>
          </a:p>
          <a:p>
            <a:pPr lvl="2"/>
            <a:r>
              <a:rPr lang="ko-KR" altLang="en-US" dirty="0"/>
              <a:t>두 개의 타입이 같거나 </a:t>
            </a:r>
            <a:r>
              <a:rPr lang="ko-KR" altLang="en-US" dirty="0" err="1"/>
              <a:t>치역</a:t>
            </a:r>
            <a:r>
              <a:rPr lang="en-US" altLang="ko-KR" dirty="0"/>
              <a:t>(</a:t>
            </a:r>
            <a:r>
              <a:rPr lang="en-US" altLang="ko-KR" dirty="0" err="1"/>
              <a:t>traget</a:t>
            </a:r>
            <a:r>
              <a:rPr lang="en-US" altLang="ko-KR" dirty="0"/>
              <a:t> type)</a:t>
            </a:r>
            <a:r>
              <a:rPr lang="ko-KR" altLang="en-US" dirty="0"/>
              <a:t>이 정의역</a:t>
            </a:r>
            <a:r>
              <a:rPr lang="en-US" altLang="ko-KR" dirty="0"/>
              <a:t>(source type)</a:t>
            </a:r>
            <a:r>
              <a:rPr lang="ko-KR" altLang="en-US" dirty="0"/>
              <a:t>보다 더 넓어 값의 손실이 발생되지 않고 저장</a:t>
            </a:r>
            <a:endParaRPr lang="en-US" altLang="ko-KR" dirty="0"/>
          </a:p>
          <a:p>
            <a:pPr lvl="2"/>
            <a:r>
              <a:rPr lang="ko-KR" altLang="en-US" dirty="0"/>
              <a:t>자동으로 형 변환이 발생한다</a:t>
            </a:r>
            <a:endParaRPr lang="en-US" altLang="ko-KR" dirty="0"/>
          </a:p>
          <a:p>
            <a:pPr lvl="1"/>
            <a:r>
              <a:rPr lang="ko-KR" altLang="en-US" dirty="0"/>
              <a:t>축소 형 변환</a:t>
            </a:r>
            <a:endParaRPr lang="en-US" altLang="ko-KR" dirty="0"/>
          </a:p>
          <a:p>
            <a:pPr lvl="2"/>
            <a:r>
              <a:rPr lang="ko-KR" altLang="en-US" dirty="0"/>
              <a:t>확대 형 변환의 반대의 경우</a:t>
            </a:r>
            <a:endParaRPr lang="en-US" altLang="ko-KR" dirty="0"/>
          </a:p>
          <a:p>
            <a:pPr lvl="2"/>
            <a:r>
              <a:rPr lang="ko-KR" altLang="en-US" dirty="0"/>
              <a:t>명시적인 형 변환 구문을 사용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4653135"/>
            <a:ext cx="5184576" cy="1959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0721559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628800"/>
            <a:ext cx="8100984" cy="42780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6022065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 dirty="0"/>
          </a:p>
        </p:txBody>
      </p:sp>
      <p:grpSp>
        <p:nvGrpSpPr>
          <p:cNvPr id="3" name="그룹 2"/>
          <p:cNvGrpSpPr/>
          <p:nvPr/>
        </p:nvGrpSpPr>
        <p:grpSpPr>
          <a:xfrm>
            <a:off x="152400" y="1524000"/>
            <a:ext cx="6172200" cy="4948340"/>
            <a:chOff x="381000" y="1223860"/>
            <a:chExt cx="5762625" cy="4443667"/>
          </a:xfrm>
        </p:grpSpPr>
        <p:pic>
          <p:nvPicPr>
            <p:cNvPr id="1433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2080" y="4329992"/>
              <a:ext cx="5531500" cy="13375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338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000" y="1223860"/>
              <a:ext cx="5762625" cy="31869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1718799"/>
            <a:ext cx="4684217" cy="1384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88870778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00200"/>
            <a:ext cx="5900738" cy="1092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419600"/>
            <a:ext cx="2993970" cy="1685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4546" y="2681755"/>
            <a:ext cx="5791200" cy="3096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922879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3.14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형 변환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연산과 형 변환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48</a:t>
            </a:fld>
            <a:endParaRPr lang="en-US" altLang="ko-KR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752600"/>
            <a:ext cx="6262688" cy="44105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36641" y="1370045"/>
            <a:ext cx="4669359" cy="140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81874828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수식은 연산자와 </a:t>
            </a:r>
            <a:r>
              <a:rPr lang="ko-KR" altLang="en-US" dirty="0" err="1"/>
              <a:t>피연산자로</a:t>
            </a:r>
            <a:r>
              <a:rPr lang="ko-KR" altLang="en-US" dirty="0"/>
              <a:t> 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연산자의 사용 형태는 </a:t>
            </a:r>
            <a:r>
              <a:rPr lang="en-US" altLang="ko-KR" dirty="0"/>
              <a:t>3</a:t>
            </a:r>
            <a:r>
              <a:rPr lang="ko-KR" altLang="en-US" dirty="0"/>
              <a:t>가지 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772816"/>
            <a:ext cx="4543797" cy="15497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2560" y="4509120"/>
            <a:ext cx="4536504" cy="1327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0404665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실습예제 </a:t>
            </a:r>
            <a:r>
              <a:rPr lang="en-US" altLang="ko-KR" dirty="0"/>
              <a:t>3.1 : </a:t>
            </a:r>
            <a:r>
              <a:rPr lang="ko-KR" altLang="en-US" dirty="0" err="1"/>
              <a:t>예약어를</a:t>
            </a:r>
            <a:r>
              <a:rPr lang="ko-KR" altLang="en-US" dirty="0"/>
              <a:t> 변수로 사용</a:t>
            </a:r>
            <a:r>
              <a:rPr lang="en-US" altLang="ko-KR" dirty="0"/>
              <a:t>?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026130"/>
            <a:ext cx="5904656" cy="4527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0504695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산술 연산자</a:t>
            </a:r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연산자는 </a:t>
            </a:r>
            <a:r>
              <a:rPr lang="ko-KR" altLang="en-US" dirty="0" err="1"/>
              <a:t>피연산자로</a:t>
            </a:r>
            <a:r>
              <a:rPr lang="ko-KR" altLang="en-US" dirty="0"/>
              <a:t> 변수만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4568" y="2276871"/>
            <a:ext cx="6912768" cy="3541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99291662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04800" y="1524000"/>
            <a:ext cx="4953000" cy="4953000"/>
            <a:chOff x="776536" y="1628800"/>
            <a:chExt cx="4748974" cy="4776013"/>
          </a:xfrm>
        </p:grpSpPr>
        <p:grpSp>
          <p:nvGrpSpPr>
            <p:cNvPr id="8" name="그룹 7"/>
            <p:cNvGrpSpPr/>
            <p:nvPr/>
          </p:nvGrpSpPr>
          <p:grpSpPr>
            <a:xfrm>
              <a:off x="776536" y="1628800"/>
              <a:ext cx="4748974" cy="4776013"/>
              <a:chOff x="776536" y="1628800"/>
              <a:chExt cx="4748974" cy="4776013"/>
            </a:xfrm>
          </p:grpSpPr>
          <p:pic>
            <p:nvPicPr>
              <p:cNvPr id="10243" name="Picture 3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93470" y="4500653"/>
                <a:ext cx="4732040" cy="19041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242" name="Picture 2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776536" y="1628800"/>
                <a:ext cx="4601741" cy="293620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pic>
          <p:nvPicPr>
            <p:cNvPr id="17410" name="Picture 2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79240" y="1740160"/>
              <a:ext cx="609600" cy="1611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67200" y="1984258"/>
            <a:ext cx="5286464" cy="23515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4314276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3.16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97015" y="1340768"/>
            <a:ext cx="4490987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347" y="1953892"/>
            <a:ext cx="4811641" cy="4553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4189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5-1 </a:t>
            </a:r>
            <a:r>
              <a:rPr lang="ko-KR" altLang="en-US" dirty="0"/>
              <a:t>산술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10" name="그룹 9"/>
          <p:cNvGrpSpPr/>
          <p:nvPr/>
        </p:nvGrpSpPr>
        <p:grpSpPr>
          <a:xfrm>
            <a:off x="560512" y="1628800"/>
            <a:ext cx="4896544" cy="4680520"/>
            <a:chOff x="704528" y="1772816"/>
            <a:chExt cx="4726230" cy="4511830"/>
          </a:xfrm>
        </p:grpSpPr>
        <p:pic>
          <p:nvPicPr>
            <p:cNvPr id="1229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59602" y="4110940"/>
              <a:ext cx="4392488" cy="217370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29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772816"/>
              <a:ext cx="4726230" cy="24482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80" y="1740160"/>
            <a:ext cx="642937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4479" y="4189830"/>
            <a:ext cx="2141500" cy="2390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1943403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</a:t>
            </a:r>
            <a:endParaRPr lang="en-US" altLang="ko-KR" dirty="0"/>
          </a:p>
          <a:p>
            <a:pPr lvl="1"/>
            <a:r>
              <a:rPr lang="ko-KR" altLang="en-US" dirty="0"/>
              <a:t>두 개의 </a:t>
            </a:r>
            <a:r>
              <a:rPr lang="ko-KR" altLang="en-US" dirty="0" err="1"/>
              <a:t>피연산자</a:t>
            </a:r>
            <a:r>
              <a:rPr lang="ko-KR" altLang="en-US" dirty="0"/>
              <a:t> 값들을 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반환하는 연산자</a:t>
            </a:r>
            <a:endParaRPr lang="en-US" altLang="ko-KR" dirty="0"/>
          </a:p>
          <a:p>
            <a:pPr lvl="1"/>
            <a:r>
              <a:rPr lang="ko-KR" altLang="en-US" dirty="0"/>
              <a:t>선택문과 반복문의 </a:t>
            </a:r>
            <a:r>
              <a:rPr lang="ko-KR" altLang="en-US" dirty="0" err="1"/>
              <a:t>조건식에</a:t>
            </a:r>
            <a:r>
              <a:rPr lang="ko-KR" altLang="en-US" dirty="0"/>
              <a:t> 사용</a:t>
            </a:r>
            <a:endParaRPr lang="en-US" altLang="ko-KR" dirty="0"/>
          </a:p>
          <a:p>
            <a:pPr lvl="1"/>
            <a:r>
              <a:rPr lang="ko-KR" altLang="en-US" dirty="0" err="1"/>
              <a:t>피연산자가</a:t>
            </a:r>
            <a:r>
              <a:rPr lang="ko-KR" altLang="en-US" dirty="0"/>
              <a:t> 서로 다른 형일 경우 </a:t>
            </a:r>
            <a:r>
              <a:rPr lang="ko-KR" altLang="en-US" dirty="0" err="1"/>
              <a:t>자료형의</a:t>
            </a:r>
            <a:r>
              <a:rPr lang="ko-KR" altLang="en-US" dirty="0"/>
              <a:t> 범위가 큰 쪽으로 자동 형 변환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24607" y="2996952"/>
            <a:ext cx="6018961" cy="23762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6323054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04528" y="1628800"/>
            <a:ext cx="5587727" cy="4701726"/>
            <a:chOff x="920552" y="1844824"/>
            <a:chExt cx="5587727" cy="4701726"/>
          </a:xfrm>
        </p:grpSpPr>
        <p:pic>
          <p:nvPicPr>
            <p:cNvPr id="1536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9494" y="3077765"/>
              <a:ext cx="5328592" cy="34687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536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0552" y="1844824"/>
              <a:ext cx="5587727" cy="126764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700" y="1771260"/>
            <a:ext cx="762000" cy="193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0" y="1600200"/>
            <a:ext cx="2698158" cy="22388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8687843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논리 연산자</a:t>
            </a:r>
            <a:endParaRPr lang="en-US" altLang="ko-KR" dirty="0"/>
          </a:p>
          <a:p>
            <a:pPr lvl="1"/>
            <a:r>
              <a:rPr lang="ko-KR" altLang="en-US" dirty="0"/>
              <a:t>두 개의 피연사자의 값을 평가하여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반환</a:t>
            </a:r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ko-KR" altLang="en-US" dirty="0"/>
              <a:t>두 개의 </a:t>
            </a:r>
            <a:r>
              <a:rPr lang="ko-KR" altLang="en-US" dirty="0" err="1"/>
              <a:t>피연산자가</a:t>
            </a:r>
            <a:r>
              <a:rPr lang="ko-KR" altLang="en-US" dirty="0"/>
              <a:t> 반드시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 </a:t>
            </a:r>
            <a:r>
              <a:rPr lang="ko-KR" altLang="en-US" dirty="0"/>
              <a:t>값을 가져야 한다</a:t>
            </a:r>
            <a:endParaRPr lang="en-US" altLang="ko-KR" dirty="0"/>
          </a:p>
          <a:p>
            <a:pPr lvl="1"/>
            <a:r>
              <a:rPr lang="ko-KR" altLang="en-US" dirty="0"/>
              <a:t>이항 논리 연산자 </a:t>
            </a:r>
            <a:r>
              <a:rPr lang="en-US" altLang="ko-KR" dirty="0"/>
              <a:t>: &amp;&amp;(AND) , ||(OR)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/>
              <a:t>단항</a:t>
            </a:r>
            <a:r>
              <a:rPr lang="ko-KR" altLang="en-US" dirty="0"/>
              <a:t> 논리 연산자 </a:t>
            </a:r>
            <a:r>
              <a:rPr lang="en-US" altLang="ko-KR" dirty="0"/>
              <a:t>: !(NOT)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600" y="2852936"/>
            <a:ext cx="5888654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496616" y="5373216"/>
            <a:ext cx="5816413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89457966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연산자와 논리 연산자의 사용 예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1844824"/>
            <a:ext cx="6867897" cy="21604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2763322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관계 연산자와 논리 연산자의 사용 예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5-2 </a:t>
            </a:r>
            <a:r>
              <a:rPr lang="ko-KR" altLang="en-US" dirty="0"/>
              <a:t>관계 및 논리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011745"/>
            <a:ext cx="5040560" cy="4670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241032" y="1628800"/>
            <a:ext cx="4508368" cy="1538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2133600"/>
            <a:ext cx="733425" cy="207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5872129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연산자는 </a:t>
            </a:r>
            <a:r>
              <a:rPr lang="en-US" altLang="ko-KR" dirty="0"/>
              <a:t>2</a:t>
            </a:r>
            <a:r>
              <a:rPr lang="ko-KR" altLang="en-US" dirty="0"/>
              <a:t>진수로 표현된 정수를 비트 단위로 취급하는 연산자</a:t>
            </a:r>
            <a:endParaRPr lang="en-US" altLang="ko-KR" dirty="0"/>
          </a:p>
          <a:p>
            <a:r>
              <a:rPr lang="ko-KR" altLang="en-US" dirty="0"/>
              <a:t>비트 연산자에는 비트 논리 연산자와 시프트 연산자가 있다</a:t>
            </a:r>
            <a:endParaRPr lang="en-US" altLang="ko-KR" dirty="0"/>
          </a:p>
          <a:p>
            <a:r>
              <a:rPr lang="ko-KR" altLang="en-US" dirty="0"/>
              <a:t>비트 논리 연산자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4568" y="2780928"/>
            <a:ext cx="6858010" cy="2088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9946090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자바에서 식별자의 사용은 강제적이지는 않지만 일반적인 관례가 있다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 err="1"/>
              <a:t>식별자와</a:t>
            </a:r>
            <a:r>
              <a:rPr lang="ko-KR" altLang="en-US" dirty="0"/>
              <a:t> </a:t>
            </a:r>
            <a:r>
              <a:rPr lang="ko-KR" altLang="en-US" dirty="0" err="1"/>
              <a:t>예약어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916832"/>
            <a:ext cx="8359105" cy="36003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7278502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비트 논리 연산자의 </a:t>
            </a:r>
            <a:r>
              <a:rPr lang="ko-KR" altLang="en-US" dirty="0" err="1"/>
              <a:t>진위표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9560" y="1981200"/>
            <a:ext cx="4802620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64968" y="3861048"/>
            <a:ext cx="4976441" cy="2351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90746530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sz="1400" dirty="0" err="1"/>
              <a:t>Integer.toBinaryString</a:t>
            </a:r>
            <a:r>
              <a:rPr lang="en-US" altLang="ko-KR" sz="1400" dirty="0"/>
              <a:t>() : </a:t>
            </a:r>
            <a:r>
              <a:rPr lang="ko-KR" altLang="en-US" sz="1400" dirty="0"/>
              <a:t>정수를 비트 단위로 출력하는 라이브러리 </a:t>
            </a:r>
            <a:r>
              <a:rPr lang="ko-KR" altLang="en-US" sz="1400" dirty="0" err="1"/>
              <a:t>메소드</a:t>
            </a:r>
            <a:endParaRPr lang="en-US" altLang="ko-KR" sz="1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0512" y="1700808"/>
            <a:ext cx="6779942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7016" y="1700808"/>
            <a:ext cx="4696663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828800"/>
            <a:ext cx="1033462" cy="2640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89467067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시프트 연산자 </a:t>
            </a:r>
            <a:r>
              <a:rPr lang="en-US" altLang="ko-KR" dirty="0"/>
              <a:t>: </a:t>
            </a:r>
            <a:r>
              <a:rPr lang="ko-KR" altLang="en-US" dirty="0"/>
              <a:t>비트 단위로 이동</a:t>
            </a:r>
            <a:r>
              <a:rPr lang="en-US" altLang="ko-KR" dirty="0"/>
              <a:t>(</a:t>
            </a:r>
            <a:r>
              <a:rPr lang="ko-KR" altLang="en-US" dirty="0"/>
              <a:t>왼쪽 또는 오른쪽</a:t>
            </a:r>
            <a:r>
              <a:rPr lang="en-US" altLang="ko-KR" dirty="0"/>
              <a:t>)</a:t>
            </a:r>
            <a:r>
              <a:rPr lang="ko-KR" altLang="en-US" dirty="0"/>
              <a:t>하는 연산자</a:t>
            </a:r>
            <a:endParaRPr lang="en-US" altLang="ko-KR" dirty="0"/>
          </a:p>
          <a:p>
            <a:pPr lvl="1"/>
            <a:r>
              <a:rPr lang="ko-KR" altLang="en-US" dirty="0"/>
              <a:t>정수를 좌우로 </a:t>
            </a:r>
            <a:r>
              <a:rPr lang="ko-KR" altLang="en-US" dirty="0" err="1"/>
              <a:t>시프트하면</a:t>
            </a:r>
            <a:r>
              <a:rPr lang="ko-KR" altLang="en-US" dirty="0"/>
              <a:t> 곱셈과 나눗셈의 결과를 얻을 수 있다</a:t>
            </a:r>
            <a:endParaRPr lang="en-US" altLang="ko-KR" sz="16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204864"/>
            <a:ext cx="6454899" cy="22029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358980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3.21</a:t>
            </a:r>
            <a:endParaRPr lang="en-US" altLang="ko-KR" sz="16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5-3 </a:t>
            </a:r>
            <a:r>
              <a:rPr lang="ko-KR" altLang="en-US" dirty="0"/>
              <a:t>비트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685800" y="2026301"/>
            <a:ext cx="5519215" cy="4656012"/>
            <a:chOff x="704528" y="1700808"/>
            <a:chExt cx="5519215" cy="4656012"/>
          </a:xfrm>
        </p:grpSpPr>
        <p:pic>
          <p:nvPicPr>
            <p:cNvPr id="2355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21462" y="4162486"/>
              <a:ext cx="5502281" cy="21943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554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704528" y="1700808"/>
              <a:ext cx="5503937" cy="25911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3556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85048" y="1412776"/>
            <a:ext cx="5394201" cy="2001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2133600"/>
            <a:ext cx="7239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21858893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배정 연산자 </a:t>
            </a:r>
            <a:r>
              <a:rPr lang="en-US" altLang="ko-KR" dirty="0"/>
              <a:t>“=“</a:t>
            </a:r>
          </a:p>
          <a:p>
            <a:pPr lvl="1"/>
            <a:r>
              <a:rPr lang="ko-KR" altLang="en-US" dirty="0"/>
              <a:t>배정 연산자의 왼쪽에는 반드시 변수만 올 수 있다</a:t>
            </a:r>
            <a:endParaRPr lang="en-US" altLang="ko-KR" dirty="0"/>
          </a:p>
          <a:p>
            <a:pPr lvl="1"/>
            <a:endParaRPr lang="en-US" altLang="ko-KR" sz="1200" dirty="0">
              <a:solidFill>
                <a:srgbClr val="336699"/>
              </a:solidFill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52600" y="2132856"/>
            <a:ext cx="6117134" cy="2024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2"/>
          <p:cNvSpPr txBox="1"/>
          <p:nvPr/>
        </p:nvSpPr>
        <p:spPr>
          <a:xfrm>
            <a:off x="1382273" y="3689562"/>
            <a:ext cx="351573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100" b="1" dirty="0">
                <a:latin typeface="맑은 고딕" pitchFamily="50" charset="-127"/>
                <a:ea typeface="맑은 고딕" pitchFamily="50" charset="-127"/>
              </a:rPr>
              <a:t>10 </a:t>
            </a:r>
            <a:endParaRPr lang="ko-KR" altLang="en-US" sz="1100" b="1" dirty="0"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5857852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단축 배정 연산자 </a:t>
            </a:r>
            <a:r>
              <a:rPr lang="en-US" altLang="ko-KR" dirty="0"/>
              <a:t>: </a:t>
            </a:r>
            <a:r>
              <a:rPr lang="ko-KR" altLang="en-US" dirty="0"/>
              <a:t>배정 연산자와 다른 연산자를 같이 사용할 수 있다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48544" y="1916832"/>
            <a:ext cx="4053061" cy="18286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27896223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단축 배정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129884"/>
            <a:ext cx="6624736" cy="432171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17238467"/>
      </p:ext>
    </p:extLst>
  </p:cSld>
  <p:clrMapOvr>
    <a:masterClrMapping/>
  </p:clrMapOvr>
  <p:transition>
    <p:fad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5-4 </a:t>
            </a:r>
            <a:r>
              <a:rPr lang="ko-KR" altLang="en-US" dirty="0"/>
              <a:t>배정 연산자와 단축 배정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533400" y="1454367"/>
            <a:ext cx="5872039" cy="5325076"/>
            <a:chOff x="848544" y="1772816"/>
            <a:chExt cx="5700911" cy="4915476"/>
          </a:xfrm>
        </p:grpSpPr>
        <p:pic>
          <p:nvPicPr>
            <p:cNvPr id="27651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882844" y="4768871"/>
              <a:ext cx="5563470" cy="1919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7650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48544" y="1772816"/>
              <a:ext cx="5700911" cy="31091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2765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688751" y="4587429"/>
            <a:ext cx="5187702" cy="17321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876300" cy="257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71889058"/>
      </p:ext>
    </p:extLst>
  </p:cSld>
  <p:clrMapOvr>
    <a:masterClrMapping/>
  </p:clrMapOvr>
  <p:transition>
    <p:fad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3</a:t>
            </a:r>
            <a:r>
              <a:rPr lang="ko-KR" altLang="en-US" dirty="0"/>
              <a:t>항 연산자 </a:t>
            </a:r>
            <a:r>
              <a:rPr lang="en-US" altLang="ko-KR" dirty="0"/>
              <a:t>: 3</a:t>
            </a:r>
            <a:r>
              <a:rPr lang="ko-KR" altLang="en-US" dirty="0"/>
              <a:t>개의 </a:t>
            </a:r>
            <a:r>
              <a:rPr lang="ko-KR" altLang="en-US" dirty="0" err="1"/>
              <a:t>피연산자를</a:t>
            </a:r>
            <a:r>
              <a:rPr lang="ko-KR" altLang="en-US" dirty="0"/>
              <a:t> 가진 </a:t>
            </a:r>
            <a:r>
              <a:rPr lang="en-US" altLang="ko-KR" dirty="0"/>
              <a:t>3</a:t>
            </a:r>
            <a:r>
              <a:rPr lang="ko-KR" altLang="en-US" dirty="0"/>
              <a:t>항 연산자 </a:t>
            </a:r>
            <a:r>
              <a:rPr lang="en-US" altLang="ko-KR" dirty="0"/>
              <a:t>“ ? : ”</a:t>
            </a:r>
            <a:r>
              <a:rPr lang="ko-KR" altLang="en-US" dirty="0"/>
              <a:t>제공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5-5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1772816"/>
            <a:ext cx="6575276" cy="10140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92560" y="2924944"/>
            <a:ext cx="6768752" cy="3344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45395769"/>
      </p:ext>
    </p:extLst>
  </p:cSld>
  <p:clrMapOvr>
    <a:masterClrMapping/>
  </p:clrMapOvr>
  <p:transition>
    <p:fad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5-5 3</a:t>
            </a:r>
            <a:r>
              <a:rPr lang="ko-KR" altLang="en-US" dirty="0"/>
              <a:t>항 연산자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ko-KR" altLang="en-US" dirty="0"/>
              <a:t>연산자와 수식</a:t>
            </a: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0552" y="1700808"/>
            <a:ext cx="6336704" cy="4570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736976" y="1556792"/>
            <a:ext cx="6536804" cy="12339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828800"/>
            <a:ext cx="833437" cy="242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37343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일상 생활에서의 변수는</a:t>
            </a:r>
            <a:r>
              <a:rPr lang="en-US" altLang="ko-KR" dirty="0"/>
              <a:t>?</a:t>
            </a:r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우리가 먹을 수 있는 것은</a:t>
            </a:r>
            <a:r>
              <a:rPr lang="en-US" altLang="ko-KR" dirty="0"/>
              <a:t>?  </a:t>
            </a:r>
            <a:r>
              <a:rPr lang="ko-KR" altLang="en-US" dirty="0" err="1"/>
              <a:t>라면인건가</a:t>
            </a:r>
            <a:r>
              <a:rPr lang="en-US" altLang="ko-KR" dirty="0"/>
              <a:t>?  </a:t>
            </a:r>
            <a:r>
              <a:rPr lang="ko-KR" altLang="en-US" dirty="0" err="1"/>
              <a:t>냄비인건가</a:t>
            </a:r>
            <a:r>
              <a:rPr lang="en-US" altLang="ko-KR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프로그램에서 처리하는 것은 라면</a:t>
            </a:r>
            <a:r>
              <a:rPr lang="en-US" altLang="ko-KR" dirty="0"/>
              <a:t>, </a:t>
            </a:r>
            <a:r>
              <a:rPr lang="ko-KR" altLang="en-US" dirty="0"/>
              <a:t>라면을 저장하는 냄비가 바로 변수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변수의 의미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209800"/>
            <a:ext cx="4133850" cy="2472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998045"/>
      </p:ext>
    </p:extLst>
  </p:cSld>
  <p:clrMapOvr>
    <a:masterClrMapping/>
  </p:clrMapOvr>
  <p:transition>
    <p:fade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동일한 수식에서 사용될 때 우선순위에 의해 수행 순서가 결정</a:t>
            </a:r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784819"/>
            <a:ext cx="4824536" cy="4661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595314"/>
      </p:ext>
    </p:extLst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664" y="1340768"/>
            <a:ext cx="4671881" cy="492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9428297"/>
      </p:ext>
    </p:extLst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564083"/>
            <a:ext cx="6912768" cy="4720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1770030"/>
      </p:ext>
    </p:extLst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6 </a:t>
            </a:r>
            <a:r>
              <a:rPr lang="ko-KR" altLang="en-US" dirty="0"/>
              <a:t>연산자의 우선순위</a:t>
            </a: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5" y="1340768"/>
            <a:ext cx="6984776" cy="48893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215587"/>
      </p:ext>
    </p:extLst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문자열은 기본 </a:t>
            </a:r>
            <a:r>
              <a:rPr lang="ko-KR" altLang="en-US" dirty="0" err="1"/>
              <a:t>자료형이</a:t>
            </a:r>
            <a:r>
              <a:rPr lang="ko-KR" altLang="en-US" dirty="0"/>
              <a:t> 아닌 </a:t>
            </a:r>
            <a:r>
              <a:rPr lang="en-US" altLang="ko-KR" dirty="0"/>
              <a:t>String </a:t>
            </a:r>
            <a:r>
              <a:rPr lang="ko-KR" altLang="en-US" dirty="0"/>
              <a:t>클래스로 구현되는 참조 </a:t>
            </a:r>
            <a:r>
              <a:rPr lang="ko-KR" altLang="en-US" dirty="0" err="1"/>
              <a:t>자료형</a:t>
            </a:r>
            <a:endParaRPr lang="en-US" altLang="ko-KR" dirty="0"/>
          </a:p>
          <a:p>
            <a:pPr lvl="1"/>
            <a:r>
              <a:rPr lang="en-US" altLang="ko-KR" dirty="0"/>
              <a:t>String </a:t>
            </a:r>
            <a:r>
              <a:rPr lang="ko-KR" altLang="en-US" dirty="0"/>
              <a:t>클래스는 </a:t>
            </a:r>
            <a:r>
              <a:rPr lang="en-US" altLang="ko-KR" dirty="0"/>
              <a:t>12</a:t>
            </a:r>
            <a:r>
              <a:rPr lang="ko-KR" altLang="en-US" dirty="0"/>
              <a:t>장에서 자세하게 기술</a:t>
            </a:r>
            <a:r>
              <a:rPr lang="en-US" altLang="ko-KR" dirty="0"/>
              <a:t>(</a:t>
            </a:r>
            <a:r>
              <a:rPr lang="ko-KR" altLang="en-US" dirty="0"/>
              <a:t>여기서는 문자열 </a:t>
            </a:r>
            <a:r>
              <a:rPr lang="ko-KR" altLang="en-US" dirty="0" err="1"/>
              <a:t>리터럴을</a:t>
            </a:r>
            <a:r>
              <a:rPr lang="ko-KR" altLang="en-US" dirty="0"/>
              <a:t> 사용하는 방법만 언급</a:t>
            </a:r>
            <a:r>
              <a:rPr lang="en-US" altLang="ko-KR" dirty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77888" y="2514600"/>
            <a:ext cx="7274024" cy="24699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3550171"/>
      </p:ext>
    </p:extLst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grpSp>
        <p:nvGrpSpPr>
          <p:cNvPr id="3" name="그룹 2"/>
          <p:cNvGrpSpPr/>
          <p:nvPr/>
        </p:nvGrpSpPr>
        <p:grpSpPr>
          <a:xfrm>
            <a:off x="381000" y="1524000"/>
            <a:ext cx="6547156" cy="5013920"/>
            <a:chOff x="920552" y="1628800"/>
            <a:chExt cx="6007604" cy="4680520"/>
          </a:xfrm>
        </p:grpSpPr>
        <p:pic>
          <p:nvPicPr>
            <p:cNvPr id="3584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20552" y="1628800"/>
              <a:ext cx="6007604" cy="46805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66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2741" y="1791416"/>
              <a:ext cx="838200" cy="19987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19800" y="573662"/>
            <a:ext cx="5414669" cy="2220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05820050"/>
      </p:ext>
    </p:extLst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12640" y="1412776"/>
            <a:ext cx="6048672" cy="47736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16146354"/>
      </p:ext>
    </p:extLst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7 </a:t>
            </a:r>
            <a:r>
              <a:rPr lang="ko-KR" altLang="en-US" dirty="0"/>
              <a:t>문자열</a:t>
            </a: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0632" y="1988840"/>
            <a:ext cx="6187033" cy="3045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18591150"/>
      </p:ext>
    </p:extLst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식별자</a:t>
            </a:r>
            <a:r>
              <a:rPr lang="ko-KR" altLang="en-US" dirty="0"/>
              <a:t> </a:t>
            </a:r>
            <a:r>
              <a:rPr lang="en-US" altLang="ko-KR" dirty="0"/>
              <a:t>identifier</a:t>
            </a:r>
            <a:r>
              <a:rPr lang="ko-KR" altLang="en-US" dirty="0"/>
              <a:t>와 예약어 </a:t>
            </a:r>
            <a:r>
              <a:rPr lang="en-US" altLang="ko-KR" dirty="0"/>
              <a:t>reserved word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자바에는 </a:t>
            </a:r>
            <a:r>
              <a:rPr lang="en-US" altLang="ko-KR" sz="1600" dirty="0"/>
              <a:t>50</a:t>
            </a:r>
            <a:r>
              <a:rPr lang="ko-KR" altLang="en-US" sz="1600" dirty="0"/>
              <a:t>개의 예약어가 있으며</a:t>
            </a:r>
            <a:r>
              <a:rPr lang="en-US" altLang="ko-KR" sz="1600" dirty="0"/>
              <a:t>, </a:t>
            </a:r>
            <a:r>
              <a:rPr lang="ko-KR" altLang="en-US" sz="1600" dirty="0" err="1"/>
              <a:t>예약어는</a:t>
            </a:r>
            <a:r>
              <a:rPr lang="ko-KR" altLang="en-US" sz="1600" dirty="0"/>
              <a:t> </a:t>
            </a:r>
            <a:r>
              <a:rPr lang="ko-KR" altLang="en-US" sz="1600" dirty="0" err="1"/>
              <a:t>식별자로</a:t>
            </a:r>
            <a:r>
              <a:rPr lang="ko-KR" altLang="en-US" sz="1600" dirty="0"/>
              <a:t> 사용할 수 없습니다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자바는 대소문자를 구분합니다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③ 자바에서의 </a:t>
            </a:r>
            <a:r>
              <a:rPr lang="ko-KR" altLang="en-US" sz="1600" dirty="0" err="1"/>
              <a:t>식별자</a:t>
            </a:r>
            <a:r>
              <a:rPr lang="ko-KR" altLang="en-US" sz="1600" dirty="0"/>
              <a:t> 사용은 관례가 있으며</a:t>
            </a:r>
            <a:r>
              <a:rPr lang="en-US" altLang="ko-KR" sz="1600" dirty="0"/>
              <a:t>, </a:t>
            </a:r>
            <a:r>
              <a:rPr lang="ko-KR" altLang="en-US" sz="1600" dirty="0"/>
              <a:t>관례에 따라 사용하는 것이 좋습니다</a:t>
            </a:r>
            <a:r>
              <a:rPr lang="en-US" altLang="ko-KR" sz="1600" dirty="0"/>
              <a:t>.</a:t>
            </a:r>
          </a:p>
          <a:p>
            <a:r>
              <a:rPr lang="ko-KR" altLang="en-US" dirty="0"/>
              <a:t>변수 </a:t>
            </a:r>
            <a:r>
              <a:rPr lang="en-US" altLang="ko-KR" dirty="0"/>
              <a:t>Variable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변수는 값이 저장된 메모리에 주어진 이름입니다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</a:t>
            </a:r>
            <a:r>
              <a:rPr lang="ko-KR" altLang="en-US" sz="1600" dirty="0" err="1"/>
              <a:t>변수명은</a:t>
            </a:r>
            <a:r>
              <a:rPr lang="ko-KR" altLang="en-US" sz="1600" dirty="0"/>
              <a:t> 다음과 같은 사용 규칙을 가지고 있습니다</a:t>
            </a:r>
            <a:r>
              <a:rPr lang="en-US" altLang="ko-KR" sz="1600" dirty="0"/>
              <a:t>.</a:t>
            </a:r>
          </a:p>
          <a:p>
            <a:pPr lvl="1"/>
            <a:r>
              <a:rPr lang="ko-KR" altLang="en-US" dirty="0"/>
              <a:t>변수명의 첫 글자는 반드시 영문자나 일부 특수 문자</a:t>
            </a:r>
            <a:r>
              <a:rPr lang="en-US" altLang="ko-KR" dirty="0"/>
              <a:t>(_,$)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숫자가 포함될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공백이 포함될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대소문자를 구분한다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Sum</a:t>
            </a:r>
            <a:r>
              <a:rPr lang="ko-KR" altLang="en-US" dirty="0"/>
              <a:t>과 </a:t>
            </a:r>
            <a:r>
              <a:rPr lang="en-US" altLang="ko-KR" dirty="0"/>
              <a:t>sum</a:t>
            </a:r>
            <a:r>
              <a:rPr lang="ko-KR" altLang="en-US" dirty="0"/>
              <a:t>은 다른 변수명이다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</p:spTree>
    <p:extLst>
      <p:ext uri="{BB962C8B-B14F-4D97-AF65-F5344CB8AC3E}">
        <p14:creationId xmlns:p14="http://schemas.microsoft.com/office/powerpoint/2010/main" val="1732974836"/>
      </p:ext>
    </p:extLst>
  </p:cSld>
  <p:clrMapOvr>
    <a:masterClrMapping/>
  </p:clrMapOvr>
  <p:transition>
    <p:fade/>
  </p:transition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자료형</a:t>
            </a:r>
            <a:r>
              <a:rPr lang="ko-KR" altLang="en-US" dirty="0"/>
              <a:t> </a:t>
            </a:r>
            <a:r>
              <a:rPr lang="en-US" altLang="ko-KR" dirty="0"/>
              <a:t>Data type</a:t>
            </a:r>
          </a:p>
          <a:p>
            <a:pPr>
              <a:buNone/>
            </a:pPr>
            <a:r>
              <a:rPr lang="en-US" altLang="ko-KR" sz="1600" dirty="0"/>
              <a:t>	① </a:t>
            </a:r>
            <a:r>
              <a:rPr lang="ko-KR" altLang="en-US" sz="1600" dirty="0"/>
              <a:t>자바는 다음과 같은 </a:t>
            </a:r>
            <a:r>
              <a:rPr lang="ko-KR" altLang="en-US" sz="1600" dirty="0" err="1"/>
              <a:t>자료형을</a:t>
            </a:r>
            <a:r>
              <a:rPr lang="ko-KR" altLang="en-US" sz="1600" dirty="0"/>
              <a:t> 가집니다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8584" y="2060848"/>
            <a:ext cx="4216737" cy="367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8520685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프로그래밍 언어에서 사용되는 변수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“값</a:t>
            </a:r>
            <a:r>
              <a:rPr lang="en-US" altLang="ko-KR" dirty="0"/>
              <a:t>(value)</a:t>
            </a:r>
            <a:r>
              <a:rPr lang="ko-KR" altLang="en-US" dirty="0"/>
              <a:t>이 저장된 메모리의 위치에 주어진 이름”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변수에 값을 배정</a:t>
            </a:r>
            <a:r>
              <a:rPr lang="en-US" altLang="ko-KR" dirty="0"/>
              <a:t>(assignment)</a:t>
            </a:r>
            <a:r>
              <a:rPr lang="ko-KR" altLang="en-US" dirty="0"/>
              <a:t>할 때  “</a:t>
            </a:r>
            <a:r>
              <a:rPr lang="en-US" altLang="ko-KR" dirty="0"/>
              <a:t>=”</a:t>
            </a:r>
            <a:r>
              <a:rPr lang="ko-KR" altLang="en-US" dirty="0"/>
              <a:t>기호를 사용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변수의 의미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44688" y="2708920"/>
            <a:ext cx="5328592" cy="30549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55936086"/>
      </p:ext>
    </p:extLst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연산과 형 변환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자바는 다음과 같은 순서로 확대 형 변환이 이루어집니다</a:t>
            </a:r>
            <a:r>
              <a:rPr lang="en-US" altLang="ko-KR" sz="1600" dirty="0"/>
              <a:t>.</a:t>
            </a:r>
          </a:p>
          <a:p>
            <a:pPr lvl="1">
              <a:buNone/>
            </a:pPr>
            <a:r>
              <a:rPr lang="en-US" altLang="ko-KR" dirty="0"/>
              <a:t>	byte &gt;&gt; short/char &gt;&gt; </a:t>
            </a:r>
            <a:r>
              <a:rPr lang="en-US" altLang="ko-KR" dirty="0" err="1"/>
              <a:t>int</a:t>
            </a:r>
            <a:r>
              <a:rPr lang="en-US" altLang="ko-KR" dirty="0"/>
              <a:t> &gt;&gt; long &gt;&gt; float &gt;&gt; double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자바의 축소 형 변환은 명시적인 형 변환 구문에 의해 수행되며</a:t>
            </a:r>
            <a:r>
              <a:rPr lang="en-US" altLang="ko-KR" sz="1600" dirty="0"/>
              <a:t>, </a:t>
            </a:r>
            <a:r>
              <a:rPr lang="ko-KR" altLang="en-US" sz="1600" dirty="0"/>
              <a:t>축소 형 변환의 경우에는 데이터의 손실이 발생할 수 있습니다</a:t>
            </a:r>
            <a:r>
              <a:rPr lang="en-US" altLang="ko-KR" sz="1600" dirty="0"/>
              <a:t>.</a:t>
            </a:r>
          </a:p>
          <a:p>
            <a:pPr lvl="1">
              <a:buNone/>
            </a:pPr>
            <a:r>
              <a:rPr lang="en-US" altLang="ko-KR" dirty="0"/>
              <a:t>	</a:t>
            </a:r>
            <a:r>
              <a:rPr lang="ko-KR" altLang="en-US" dirty="0"/>
              <a:t>형 변환 구문 </a:t>
            </a:r>
            <a:r>
              <a:rPr lang="en-US" altLang="ko-KR" dirty="0"/>
              <a:t>: (type) </a:t>
            </a:r>
            <a:r>
              <a:rPr lang="ko-KR" altLang="en-US" dirty="0"/>
              <a:t>식 또는 변수</a:t>
            </a:r>
          </a:p>
          <a:p>
            <a:r>
              <a:rPr lang="ko-KR" altLang="en-US" dirty="0"/>
              <a:t>연산자와 수식</a:t>
            </a:r>
            <a:r>
              <a:rPr lang="en-US" altLang="ko-KR" dirty="0"/>
              <a:t>, </a:t>
            </a:r>
            <a:r>
              <a:rPr lang="ko-KR" altLang="en-US" dirty="0"/>
              <a:t>우선순위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자바에는 </a:t>
            </a:r>
            <a:r>
              <a:rPr lang="ko-KR" altLang="en-US" sz="1600" dirty="0" err="1"/>
              <a:t>단항</a:t>
            </a:r>
            <a:r>
              <a:rPr lang="ko-KR" altLang="en-US" sz="1600" dirty="0"/>
              <a:t> 연산자</a:t>
            </a:r>
            <a:r>
              <a:rPr lang="en-US" altLang="ko-KR" sz="1600" dirty="0"/>
              <a:t>, </a:t>
            </a:r>
            <a:r>
              <a:rPr lang="ko-KR" altLang="en-US" sz="1600" dirty="0"/>
              <a:t>이항 연산자</a:t>
            </a:r>
            <a:r>
              <a:rPr lang="en-US" altLang="ko-KR" sz="1600" dirty="0"/>
              <a:t>, 3</a:t>
            </a:r>
            <a:r>
              <a:rPr lang="ko-KR" altLang="en-US" sz="1600" dirty="0"/>
              <a:t>항 연산자가 있습니다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자바에는 다음과 같은 연산자</a:t>
            </a:r>
            <a:r>
              <a:rPr lang="en-US" altLang="ko-KR" sz="1600" dirty="0"/>
              <a:t>(</a:t>
            </a:r>
            <a:r>
              <a:rPr lang="ko-KR" altLang="en-US" sz="1600" dirty="0"/>
              <a:t>우선순위</a:t>
            </a:r>
            <a:r>
              <a:rPr lang="en-US" altLang="ko-KR" sz="1600" dirty="0"/>
              <a:t>)</a:t>
            </a:r>
            <a:r>
              <a:rPr lang="ko-KR" altLang="en-US" sz="1600" dirty="0"/>
              <a:t>가 있습니다</a:t>
            </a:r>
            <a:r>
              <a:rPr lang="en-US" altLang="ko-KR" sz="1600" dirty="0"/>
              <a:t>.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en-US" altLang="ko-KR" sz="16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</p:spTree>
    <p:extLst>
      <p:ext uri="{BB962C8B-B14F-4D97-AF65-F5344CB8AC3E}">
        <p14:creationId xmlns:p14="http://schemas.microsoft.com/office/powerpoint/2010/main" val="3495571280"/>
      </p:ext>
    </p:extLst>
  </p:cSld>
  <p:clrMapOvr>
    <a:masterClrMapping/>
  </p:clrMapOvr>
  <p:transition>
    <p:fade/>
  </p:transition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  <p:pic>
        <p:nvPicPr>
          <p:cNvPr id="2051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47800"/>
            <a:ext cx="5472608" cy="4951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7113192"/>
      </p:ext>
    </p:extLst>
  </p:cSld>
  <p:clrMapOvr>
    <a:masterClrMapping/>
  </p:clrMapOvr>
  <p:transition>
    <p:fade/>
  </p:transition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437220"/>
            <a:ext cx="4968552" cy="4974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1757663"/>
      </p:ext>
    </p:extLst>
  </p:cSld>
  <p:clrMapOvr>
    <a:masterClrMapping/>
  </p:clrMapOvr>
  <p:transition>
    <p:fade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>
                <a:solidFill>
                  <a:srgbClr val="C00000"/>
                </a:solidFill>
              </a:rPr>
              <a:t>학습 정리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문자열 </a:t>
            </a:r>
            <a:r>
              <a:rPr lang="en-US" altLang="ko-KR" dirty="0"/>
              <a:t>String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① 자바에서 문자열은 </a:t>
            </a:r>
            <a:r>
              <a:rPr lang="en-US" altLang="ko-KR" sz="1600" dirty="0"/>
              <a:t>String </a:t>
            </a:r>
            <a:r>
              <a:rPr lang="ko-KR" altLang="en-US" sz="1600" dirty="0"/>
              <a:t>클래스로 제공되며</a:t>
            </a:r>
            <a:r>
              <a:rPr lang="en-US" altLang="ko-KR" sz="1600" dirty="0"/>
              <a:t>, </a:t>
            </a:r>
            <a:r>
              <a:rPr lang="ko-KR" altLang="en-US" sz="1600" dirty="0"/>
              <a:t>문자열 변수를 사용할 수 있습니다</a:t>
            </a:r>
            <a:r>
              <a:rPr lang="en-US" altLang="ko-KR" sz="1600" dirty="0"/>
              <a:t>.</a:t>
            </a:r>
          </a:p>
          <a:p>
            <a:pPr>
              <a:buNone/>
            </a:pPr>
            <a:r>
              <a:rPr lang="en-US" altLang="ko-KR" sz="1600" dirty="0"/>
              <a:t>	</a:t>
            </a:r>
            <a:r>
              <a:rPr lang="ko-KR" altLang="en-US" sz="1600" dirty="0"/>
              <a:t>② 문자열 변수와 수치 변수가 </a:t>
            </a:r>
            <a:r>
              <a:rPr lang="en-US" altLang="ko-KR" sz="1600" dirty="0"/>
              <a:t>+ </a:t>
            </a:r>
            <a:r>
              <a:rPr lang="ko-KR" altLang="en-US" sz="1600" dirty="0"/>
              <a:t>연산자에 의해 결합되면</a:t>
            </a:r>
            <a:r>
              <a:rPr lang="en-US" altLang="ko-KR" sz="1600" dirty="0"/>
              <a:t>, </a:t>
            </a:r>
            <a:r>
              <a:rPr lang="ko-KR" altLang="en-US" sz="1600" dirty="0"/>
              <a:t>수치 변수가 문자열로 자동 변환되어 연결됩니다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73996355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 err="1"/>
              <a:t>변수명을</a:t>
            </a:r>
            <a:r>
              <a:rPr lang="ko-KR" altLang="en-US" dirty="0"/>
              <a:t> 지정하는 규칙</a:t>
            </a:r>
            <a:endParaRPr lang="en-US" altLang="ko-KR" dirty="0"/>
          </a:p>
          <a:p>
            <a:pPr lvl="1"/>
            <a:r>
              <a:rPr lang="ko-KR" altLang="en-US" dirty="0"/>
              <a:t>변수명의 첫 글자는 반드시 영문자나 일부 특수 문자</a:t>
            </a:r>
            <a:r>
              <a:rPr lang="en-US" altLang="ko-KR" dirty="0"/>
              <a:t>(_,$)</a:t>
            </a:r>
            <a:r>
              <a:rPr lang="ko-KR" altLang="en-US" dirty="0"/>
              <a:t>로 시작한다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숫자가 포함될 수 있다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변수명에는</a:t>
            </a:r>
            <a:r>
              <a:rPr lang="ko-KR" altLang="en-US" dirty="0"/>
              <a:t> 공백이 포함될 수 없다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대소문자를 구분한다</a:t>
            </a:r>
            <a:r>
              <a:rPr lang="en-US" altLang="ko-KR" dirty="0"/>
              <a:t>. </a:t>
            </a:r>
            <a:r>
              <a:rPr lang="ko-KR" altLang="en-US" dirty="0"/>
              <a:t>즉 </a:t>
            </a:r>
            <a:r>
              <a:rPr lang="en-US" altLang="ko-KR" dirty="0"/>
              <a:t>Sum</a:t>
            </a:r>
            <a:r>
              <a:rPr lang="ko-KR" altLang="en-US" dirty="0"/>
              <a:t>과 </a:t>
            </a:r>
            <a:r>
              <a:rPr lang="en-US" altLang="ko-KR" dirty="0"/>
              <a:t>sum</a:t>
            </a:r>
            <a:r>
              <a:rPr lang="ko-KR" altLang="en-US" dirty="0"/>
              <a:t>은 다른 변수명이다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예약어를</a:t>
            </a:r>
            <a:r>
              <a:rPr lang="ko-KR" altLang="en-US" dirty="0"/>
              <a:t> </a:t>
            </a:r>
            <a:r>
              <a:rPr lang="ko-KR" altLang="en-US" dirty="0" err="1"/>
              <a:t>변수명으로</a:t>
            </a:r>
            <a:r>
              <a:rPr lang="ko-KR" altLang="en-US" dirty="0"/>
              <a:t> 사용할 수 없다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변수의 사전적 의미</a:t>
            </a:r>
            <a:endParaRPr lang="en-US" altLang="ko-KR" dirty="0"/>
          </a:p>
          <a:p>
            <a:pPr lvl="1">
              <a:lnSpc>
                <a:spcPct val="125000"/>
              </a:lnSpc>
            </a:pPr>
            <a:r>
              <a:rPr lang="ko-KR" altLang="en-US" dirty="0"/>
              <a:t>변화하는 것</a:t>
            </a:r>
            <a:endParaRPr lang="en-US" altLang="ko-KR" dirty="0"/>
          </a:p>
          <a:p>
            <a:pPr>
              <a:lnSpc>
                <a:spcPct val="125000"/>
              </a:lnSpc>
            </a:pPr>
            <a:r>
              <a:rPr lang="ko-KR" altLang="en-US" dirty="0"/>
              <a:t>좋은 </a:t>
            </a:r>
            <a:r>
              <a:rPr lang="ko-KR" altLang="en-US" dirty="0" err="1"/>
              <a:t>변수명</a:t>
            </a:r>
            <a:r>
              <a:rPr lang="en-US" altLang="ko-KR" dirty="0"/>
              <a:t>?</a:t>
            </a:r>
          </a:p>
          <a:p>
            <a:pPr lvl="1">
              <a:lnSpc>
                <a:spcPct val="125000"/>
              </a:lnSpc>
            </a:pPr>
            <a:r>
              <a:rPr lang="ko-KR" altLang="en-US" dirty="0"/>
              <a:t>의미를 가진 </a:t>
            </a:r>
            <a:r>
              <a:rPr lang="ko-KR" altLang="en-US" dirty="0" err="1"/>
              <a:t>변수명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변수의 선언과 사용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변수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425590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1724</Words>
  <Application>Microsoft Office PowerPoint</Application>
  <PresentationFormat>A4 용지(210x297mm)</PresentationFormat>
  <Paragraphs>536</Paragraphs>
  <Slides>83</Slides>
  <Notes>83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83</vt:i4>
      </vt:variant>
    </vt:vector>
  </HeadingPairs>
  <TitlesOfParts>
    <vt:vector size="90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3장 변수, 자료형, 연산자</vt:lpstr>
      <vt:lpstr> </vt:lpstr>
      <vt:lpstr>1 식별자와 예약어</vt:lpstr>
      <vt:lpstr>1 식별자와 예약어</vt:lpstr>
      <vt:lpstr>1 식별자와 예약어</vt:lpstr>
      <vt:lpstr>1 식별자와 예약어</vt:lpstr>
      <vt:lpstr>2 변수</vt:lpstr>
      <vt:lpstr>2 변수</vt:lpstr>
      <vt:lpstr>2 변수</vt:lpstr>
      <vt:lpstr>2 변수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3 자료형</vt:lpstr>
      <vt:lpstr>4 연산과 형 변환</vt:lpstr>
      <vt:lpstr>4 연산과 형 변환</vt:lpstr>
      <vt:lpstr>4 연산과 형 변환</vt:lpstr>
      <vt:lpstr>4 연산과 형 변환</vt:lpstr>
      <vt:lpstr>4 연산과 형 변환</vt:lpstr>
      <vt:lpstr>4 연산과 형 변환</vt:lpstr>
      <vt:lpstr>4 연산과 형 변환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5 연산자와 수식</vt:lpstr>
      <vt:lpstr>6 연산자의 우선순위</vt:lpstr>
      <vt:lpstr>6 연산자의 우선순위</vt:lpstr>
      <vt:lpstr>6 연산자의 우선순위</vt:lpstr>
      <vt:lpstr>6 연산자의 우선순위</vt:lpstr>
      <vt:lpstr>7 문자열</vt:lpstr>
      <vt:lpstr>7 문자열</vt:lpstr>
      <vt:lpstr>7 문자열</vt:lpstr>
      <vt:lpstr>7 문자열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2023-12-26T02:17:35Z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